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 id="2147483673" r:id="rId2"/>
  </p:sldMasterIdLst>
  <p:sldIdLst>
    <p:sldId id="258" r:id="rId3"/>
    <p:sldId id="260" r:id="rId4"/>
    <p:sldId id="262" r:id="rId5"/>
    <p:sldId id="261" r:id="rId6"/>
    <p:sldId id="263" r:id="rId7"/>
    <p:sldId id="291" r:id="rId8"/>
    <p:sldId id="267" r:id="rId9"/>
    <p:sldId id="268" r:id="rId10"/>
    <p:sldId id="269" r:id="rId11"/>
    <p:sldId id="271" r:id="rId12"/>
    <p:sldId id="264" r:id="rId13"/>
    <p:sldId id="265" r:id="rId14"/>
    <p:sldId id="293" r:id="rId15"/>
    <p:sldId id="297" r:id="rId16"/>
    <p:sldId id="289" r:id="rId17"/>
    <p:sldId id="294" r:id="rId18"/>
    <p:sldId id="296" r:id="rId19"/>
    <p:sldId id="295" r:id="rId20"/>
    <p:sldId id="266" r:id="rId21"/>
    <p:sldId id="292" r:id="rId22"/>
    <p:sldId id="290" r:id="rId23"/>
    <p:sldId id="298" r:id="rId24"/>
    <p:sldId id="299" r:id="rId25"/>
    <p:sldId id="300" r:id="rId26"/>
    <p:sldId id="301" r:id="rId27"/>
    <p:sldId id="302" r:id="rId28"/>
    <p:sldId id="316" r:id="rId29"/>
    <p:sldId id="317" r:id="rId30"/>
    <p:sldId id="318" r:id="rId31"/>
    <p:sldId id="310" r:id="rId32"/>
    <p:sldId id="270" r:id="rId33"/>
    <p:sldId id="272" r:id="rId34"/>
    <p:sldId id="273" r:id="rId35"/>
    <p:sldId id="319" r:id="rId36"/>
    <p:sldId id="329" r:id="rId37"/>
    <p:sldId id="274" r:id="rId38"/>
    <p:sldId id="307" r:id="rId39"/>
    <p:sldId id="308" r:id="rId40"/>
    <p:sldId id="276" r:id="rId41"/>
    <p:sldId id="320" r:id="rId42"/>
    <p:sldId id="277" r:id="rId43"/>
    <p:sldId id="278" r:id="rId44"/>
    <p:sldId id="279" r:id="rId45"/>
    <p:sldId id="321" r:id="rId46"/>
    <p:sldId id="312" r:id="rId47"/>
    <p:sldId id="280" r:id="rId48"/>
    <p:sldId id="313" r:id="rId49"/>
    <p:sldId id="281" r:id="rId50"/>
    <p:sldId id="282" r:id="rId51"/>
    <p:sldId id="322" r:id="rId52"/>
    <p:sldId id="323" r:id="rId53"/>
    <p:sldId id="283" r:id="rId54"/>
    <p:sldId id="284" r:id="rId55"/>
    <p:sldId id="285" r:id="rId56"/>
    <p:sldId id="333" r:id="rId57"/>
    <p:sldId id="332" r:id="rId58"/>
    <p:sldId id="334" r:id="rId59"/>
    <p:sldId id="314" r:id="rId60"/>
    <p:sldId id="304" r:id="rId61"/>
    <p:sldId id="303" r:id="rId62"/>
    <p:sldId id="305" r:id="rId63"/>
    <p:sldId id="326" r:id="rId64"/>
    <p:sldId id="324" r:id="rId65"/>
    <p:sldId id="325" r:id="rId66"/>
    <p:sldId id="327" r:id="rId67"/>
    <p:sldId id="328" r:id="rId68"/>
    <p:sldId id="330" r:id="rId69"/>
    <p:sldId id="331" r:id="rId70"/>
    <p:sldId id="315" r:id="rId71"/>
    <p:sldId id="25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536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279474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8778862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5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pPr/>
              <a:t>‹#›</a:t>
            </a:fld>
            <a:endParaRPr lang="en-US" dirty="0"/>
          </a:p>
        </p:txBody>
      </p:sp>
    </p:spTree>
    <p:extLst>
      <p:ext uri="{BB962C8B-B14F-4D97-AF65-F5344CB8AC3E}">
        <p14:creationId xmlns:p14="http://schemas.microsoft.com/office/powerpoint/2010/main" val="40865819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1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33157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4003090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0249886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77175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8/30/2021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solidFill>
                  <a:srgbClr val="344068"/>
                </a:solidFill>
              </a:rPr>
              <a:pPr/>
              <a:t>‹#›</a:t>
            </a:fld>
            <a:endParaRPr lang="en-US" dirty="0">
              <a:solidFill>
                <a:srgbClr val="344068"/>
              </a:solidFill>
            </a:endParaRPr>
          </a:p>
        </p:txBody>
      </p:sp>
    </p:spTree>
    <p:extLst>
      <p:ext uri="{BB962C8B-B14F-4D97-AF65-F5344CB8AC3E}">
        <p14:creationId xmlns:p14="http://schemas.microsoft.com/office/powerpoint/2010/main" val="3328921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pPr/>
              <a:t>‹#›</a:t>
            </a:fld>
            <a:endParaRPr lang="en-US" dirty="0"/>
          </a:p>
        </p:txBody>
      </p:sp>
    </p:spTree>
    <p:extLst>
      <p:ext uri="{BB962C8B-B14F-4D97-AF65-F5344CB8AC3E}">
        <p14:creationId xmlns:p14="http://schemas.microsoft.com/office/powerpoint/2010/main" val="1573258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5740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9295622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Κατακόρυφος τίτλος και Κείμενο">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6524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l-GR" smtClean="0"/>
              <a:t>Στυλ κύριου τίτλου</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13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59630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1097280" y="2582335"/>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6217920" y="2582334"/>
            <a:ext cx="4937760" cy="328676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372312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5391553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Κενή">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316356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l-GR" smtClean="0"/>
              <a:t>Στυλ κύριου τίτλου</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8/30/2021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solidFill>
                <a:srgbClr val="344068"/>
              </a:solidFill>
            </a:endParaRP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solidFill>
                  <a:srgbClr val="344068"/>
                </a:solidFill>
              </a:rPr>
              <a:pPr/>
              <a:t>‹#›</a:t>
            </a:fld>
            <a:endParaRPr lang="en-US" dirty="0">
              <a:solidFill>
                <a:srgbClr val="344068"/>
              </a:solidFill>
            </a:endParaRPr>
          </a:p>
        </p:txBody>
      </p:sp>
    </p:spTree>
    <p:extLst>
      <p:ext uri="{BB962C8B-B14F-4D97-AF65-F5344CB8AC3E}">
        <p14:creationId xmlns:p14="http://schemas.microsoft.com/office/powerpoint/2010/main" val="3260368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96DFF08F-DC6B-4601-B491-B0F83F6DD2DA}" type="datetimeFigureOut">
              <a:rPr lang="en-US" dirty="0"/>
              <a:pPr/>
              <a:t>8/30/2021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4062511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8/30/2021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0768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8/30/2021</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4381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lastminuteengineers.com/arduino-1602-character-lcd-tutoria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2"/>
            <a:ext cx="10108433" cy="1386923"/>
          </a:xfrm>
        </p:spPr>
        <p:txBody>
          <a:bodyPr>
            <a:normAutofit fontScale="90000"/>
          </a:bodyPr>
          <a:lstStyle/>
          <a:p>
            <a:pPr algn="ctr"/>
            <a:r>
              <a:rPr lang="en-US" sz="8900" b="1" dirty="0" smtClean="0"/>
              <a:t>ARDUINO</a:t>
            </a:r>
            <a:r>
              <a:rPr lang="en-US" sz="5300" b="1" dirty="0" smtClean="0"/>
              <a:t/>
            </a:r>
            <a:br>
              <a:rPr lang="en-US" sz="5300" b="1" dirty="0" smtClean="0"/>
            </a:br>
            <a:r>
              <a:rPr lang="en-US" sz="3200" dirty="0" smtClean="0"/>
              <a:t>MICROCONTROLLER</a:t>
            </a:r>
            <a:endParaRPr lang="el-GR" sz="3200" dirty="0"/>
          </a:p>
        </p:txBody>
      </p:sp>
      <p:pic>
        <p:nvPicPr>
          <p:cNvPr id="4" name="Θέση περιεχομένου 3"/>
          <p:cNvPicPr>
            <a:picLocks noGrp="1" noChangeAspect="1"/>
          </p:cNvPicPr>
          <p:nvPr>
            <p:ph idx="1"/>
          </p:nvPr>
        </p:nvPicPr>
        <p:blipFill rotWithShape="1">
          <a:blip r:embed="rId2"/>
          <a:srcRect t="6549"/>
          <a:stretch/>
        </p:blipFill>
        <p:spPr>
          <a:xfrm>
            <a:off x="3412864" y="1793913"/>
            <a:ext cx="5477261" cy="4356722"/>
          </a:xfrm>
          <a:prstGeom prst="rect">
            <a:avLst/>
          </a:prstGeom>
        </p:spPr>
      </p:pic>
    </p:spTree>
    <p:extLst>
      <p:ext uri="{BB962C8B-B14F-4D97-AF65-F5344CB8AC3E}">
        <p14:creationId xmlns:p14="http://schemas.microsoft.com/office/powerpoint/2010/main" val="24983635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311215" y="474573"/>
            <a:ext cx="9090015" cy="5207821"/>
          </a:xfrm>
          <a:prstGeom prst="rect">
            <a:avLst/>
          </a:prstGeom>
        </p:spPr>
      </p:pic>
    </p:spTree>
    <p:extLst>
      <p:ext uri="{BB962C8B-B14F-4D97-AF65-F5344CB8AC3E}">
        <p14:creationId xmlns:p14="http://schemas.microsoft.com/office/powerpoint/2010/main" val="2076185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pic>
        <p:nvPicPr>
          <p:cNvPr id="5" name="Θέση περιεχομένου 4"/>
          <p:cNvPicPr>
            <a:picLocks noGrp="1" noChangeAspect="1"/>
          </p:cNvPicPr>
          <p:nvPr>
            <p:ph idx="1"/>
          </p:nvPr>
        </p:nvPicPr>
        <p:blipFill>
          <a:blip r:embed="rId2"/>
          <a:stretch>
            <a:fillRect/>
          </a:stretch>
        </p:blipFill>
        <p:spPr>
          <a:xfrm>
            <a:off x="2984740" y="1829010"/>
            <a:ext cx="5544289" cy="4344598"/>
          </a:xfrm>
          <a:prstGeom prst="rect">
            <a:avLst/>
          </a:prstGeom>
        </p:spPr>
      </p:pic>
    </p:spTree>
    <p:extLst>
      <p:ext uri="{BB962C8B-B14F-4D97-AF65-F5344CB8AC3E}">
        <p14:creationId xmlns:p14="http://schemas.microsoft.com/office/powerpoint/2010/main" val="2427815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536561" y="2159272"/>
            <a:ext cx="695325" cy="1028700"/>
          </a:xfrm>
          <a:prstGeom prst="rect">
            <a:avLst/>
          </a:prstGeom>
        </p:spPr>
      </p:pic>
      <p:pic>
        <p:nvPicPr>
          <p:cNvPr id="5" name="Εικόνα 4"/>
          <p:cNvPicPr>
            <a:picLocks noChangeAspect="1"/>
          </p:cNvPicPr>
          <p:nvPr/>
        </p:nvPicPr>
        <p:blipFill>
          <a:blip r:embed="rId3"/>
          <a:stretch>
            <a:fillRect/>
          </a:stretch>
        </p:blipFill>
        <p:spPr>
          <a:xfrm>
            <a:off x="536561" y="3161963"/>
            <a:ext cx="1704975" cy="457200"/>
          </a:xfrm>
          <a:prstGeom prst="rect">
            <a:avLst/>
          </a:prstGeom>
        </p:spPr>
      </p:pic>
      <p:pic>
        <p:nvPicPr>
          <p:cNvPr id="6" name="Εικόνα 5"/>
          <p:cNvPicPr>
            <a:picLocks noChangeAspect="1"/>
          </p:cNvPicPr>
          <p:nvPr/>
        </p:nvPicPr>
        <p:blipFill>
          <a:blip r:embed="rId4"/>
          <a:stretch>
            <a:fillRect/>
          </a:stretch>
        </p:blipFill>
        <p:spPr>
          <a:xfrm>
            <a:off x="431784" y="3608219"/>
            <a:ext cx="1914525" cy="428625"/>
          </a:xfrm>
          <a:prstGeom prst="rect">
            <a:avLst/>
          </a:prstGeom>
        </p:spPr>
      </p:pic>
      <p:pic>
        <p:nvPicPr>
          <p:cNvPr id="7" name="Εικόνα 6"/>
          <p:cNvPicPr>
            <a:picLocks noChangeAspect="1"/>
          </p:cNvPicPr>
          <p:nvPr/>
        </p:nvPicPr>
        <p:blipFill>
          <a:blip r:embed="rId5"/>
          <a:stretch>
            <a:fillRect/>
          </a:stretch>
        </p:blipFill>
        <p:spPr>
          <a:xfrm>
            <a:off x="396096" y="4110037"/>
            <a:ext cx="1724025" cy="542925"/>
          </a:xfrm>
          <a:prstGeom prst="rect">
            <a:avLst/>
          </a:prstGeom>
        </p:spPr>
      </p:pic>
      <p:pic>
        <p:nvPicPr>
          <p:cNvPr id="8" name="Εικόνα 7"/>
          <p:cNvPicPr>
            <a:picLocks noChangeAspect="1"/>
          </p:cNvPicPr>
          <p:nvPr/>
        </p:nvPicPr>
        <p:blipFill rotWithShape="1">
          <a:blip r:embed="rId6"/>
          <a:srcRect t="16103" r="5189"/>
          <a:stretch/>
        </p:blipFill>
        <p:spPr>
          <a:xfrm>
            <a:off x="680139" y="4621854"/>
            <a:ext cx="1155940" cy="423536"/>
          </a:xfrm>
          <a:prstGeom prst="rect">
            <a:avLst/>
          </a:prstGeom>
        </p:spPr>
      </p:pic>
      <p:pic>
        <p:nvPicPr>
          <p:cNvPr id="9" name="Εικόνα 8"/>
          <p:cNvPicPr>
            <a:picLocks noChangeAspect="1"/>
          </p:cNvPicPr>
          <p:nvPr/>
        </p:nvPicPr>
        <p:blipFill>
          <a:blip r:embed="rId7"/>
          <a:stretch>
            <a:fillRect/>
          </a:stretch>
        </p:blipFill>
        <p:spPr>
          <a:xfrm>
            <a:off x="341297" y="5216364"/>
            <a:ext cx="1619250" cy="466725"/>
          </a:xfrm>
          <a:prstGeom prst="rect">
            <a:avLst/>
          </a:prstGeom>
        </p:spPr>
      </p:pic>
      <p:pic>
        <p:nvPicPr>
          <p:cNvPr id="10" name="Εικόνα 9"/>
          <p:cNvPicPr>
            <a:picLocks noChangeAspect="1"/>
          </p:cNvPicPr>
          <p:nvPr/>
        </p:nvPicPr>
        <p:blipFill rotWithShape="1">
          <a:blip r:embed="rId8"/>
          <a:srcRect t="-934" b="1"/>
          <a:stretch/>
        </p:blipFill>
        <p:spPr>
          <a:xfrm>
            <a:off x="341296" y="5650302"/>
            <a:ext cx="2095500" cy="403786"/>
          </a:xfrm>
          <a:prstGeom prst="rect">
            <a:avLst/>
          </a:prstGeom>
        </p:spPr>
      </p:pic>
      <p:sp>
        <p:nvSpPr>
          <p:cNvPr id="3" name="TextBox 2"/>
          <p:cNvSpPr txBox="1"/>
          <p:nvPr/>
        </p:nvSpPr>
        <p:spPr>
          <a:xfrm>
            <a:off x="2346309" y="3205847"/>
            <a:ext cx="9782431" cy="830997"/>
          </a:xfrm>
          <a:prstGeom prst="rect">
            <a:avLst/>
          </a:prstGeom>
          <a:noFill/>
        </p:spPr>
        <p:txBody>
          <a:bodyPr wrap="square" rtlCol="0">
            <a:spAutoFit/>
          </a:bodyPr>
          <a:lstStyle/>
          <a:p>
            <a:r>
              <a:rPr lang="el-GR" sz="2400" dirty="0" smtClean="0"/>
              <a:t>Ελέγχει </a:t>
            </a:r>
            <a:r>
              <a:rPr lang="el-GR" sz="2400" dirty="0"/>
              <a:t>την αντίθεση και τη φωτεινότητα της </a:t>
            </a:r>
            <a:r>
              <a:rPr lang="el-GR" sz="2400" dirty="0" smtClean="0"/>
              <a:t>LCD.</a:t>
            </a:r>
            <a:endParaRPr lang="el-GR" sz="2400" dirty="0"/>
          </a:p>
          <a:p>
            <a:r>
              <a:rPr lang="el-GR" sz="2400" dirty="0" smtClean="0"/>
              <a:t>Επιτρέπει </a:t>
            </a:r>
            <a:r>
              <a:rPr lang="el-GR" sz="2400" dirty="0"/>
              <a:t>στο </a:t>
            </a:r>
            <a:r>
              <a:rPr lang="el-GR" sz="2400" dirty="0" err="1"/>
              <a:t>Arduino</a:t>
            </a:r>
            <a:r>
              <a:rPr lang="el-GR" sz="2400" dirty="0"/>
              <a:t> να πει στην LCD εάν στέλνει εντολές </a:t>
            </a:r>
            <a:r>
              <a:rPr lang="el-GR" sz="2400" dirty="0" smtClean="0"/>
              <a:t>ή δεδομένα</a:t>
            </a:r>
            <a:r>
              <a:rPr lang="el-GR" sz="2400" dirty="0"/>
              <a:t>. </a:t>
            </a:r>
            <a:endParaRPr lang="el-GR" sz="2400" dirty="0" smtClean="0"/>
          </a:p>
        </p:txBody>
      </p:sp>
      <p:sp>
        <p:nvSpPr>
          <p:cNvPr id="13" name="TextBox 12"/>
          <p:cNvSpPr txBox="1"/>
          <p:nvPr/>
        </p:nvSpPr>
        <p:spPr>
          <a:xfrm>
            <a:off x="1231886" y="2141984"/>
            <a:ext cx="5011753" cy="830997"/>
          </a:xfrm>
          <a:prstGeom prst="rect">
            <a:avLst/>
          </a:prstGeom>
          <a:noFill/>
        </p:spPr>
        <p:txBody>
          <a:bodyPr wrap="square" rtlCol="0">
            <a:spAutoFit/>
          </a:bodyPr>
          <a:lstStyle/>
          <a:p>
            <a:r>
              <a:rPr lang="el-GR" sz="2400" dirty="0"/>
              <a:t>Γείωση</a:t>
            </a:r>
          </a:p>
          <a:p>
            <a:r>
              <a:rPr lang="el-GR" sz="2400" dirty="0"/>
              <a:t>Τροφοδοσία</a:t>
            </a:r>
          </a:p>
        </p:txBody>
      </p:sp>
      <p:sp>
        <p:nvSpPr>
          <p:cNvPr id="14" name="TextBox 13"/>
          <p:cNvSpPr txBox="1"/>
          <p:nvPr/>
        </p:nvSpPr>
        <p:spPr>
          <a:xfrm>
            <a:off x="2120121" y="4221896"/>
            <a:ext cx="9844717" cy="830997"/>
          </a:xfrm>
          <a:prstGeom prst="rect">
            <a:avLst/>
          </a:prstGeom>
          <a:noFill/>
        </p:spPr>
        <p:txBody>
          <a:bodyPr wrap="square" rtlCol="0">
            <a:spAutoFit/>
          </a:bodyPr>
          <a:lstStyle/>
          <a:p>
            <a:r>
              <a:rPr lang="el-GR" sz="2400" dirty="0" smtClean="0"/>
              <a:t>Έλεγχος εάν διαβάζουμε δεδομένα ή γράφουμε δεδομένα στην οθόνη.</a:t>
            </a:r>
          </a:p>
          <a:p>
            <a:r>
              <a:rPr lang="el-GR" sz="2400" dirty="0" smtClean="0"/>
              <a:t>Χρησιμοποιείται </a:t>
            </a:r>
            <a:r>
              <a:rPr lang="el-GR" sz="2400" dirty="0"/>
              <a:t>για την ενεργοποίηση της </a:t>
            </a:r>
            <a:r>
              <a:rPr lang="el-GR" sz="2400" dirty="0" smtClean="0"/>
              <a:t>οθόνης.</a:t>
            </a:r>
            <a:endParaRPr lang="el-GR" sz="2400" dirty="0"/>
          </a:p>
        </p:txBody>
      </p:sp>
      <p:sp>
        <p:nvSpPr>
          <p:cNvPr id="17" name="TextBox 16"/>
          <p:cNvSpPr txBox="1"/>
          <p:nvPr/>
        </p:nvSpPr>
        <p:spPr>
          <a:xfrm>
            <a:off x="2436795" y="5052893"/>
            <a:ext cx="9622933" cy="830997"/>
          </a:xfrm>
          <a:prstGeom prst="rect">
            <a:avLst/>
          </a:prstGeom>
          <a:noFill/>
        </p:spPr>
        <p:txBody>
          <a:bodyPr wrap="square" rtlCol="0">
            <a:spAutoFit/>
          </a:bodyPr>
          <a:lstStyle/>
          <a:p>
            <a:r>
              <a:rPr lang="el-GR" sz="2400" dirty="0" smtClean="0"/>
              <a:t>Μεταφέρουν </a:t>
            </a:r>
            <a:r>
              <a:rPr lang="el-GR" sz="2400" dirty="0"/>
              <a:t>τα δεδομένα 8 </a:t>
            </a:r>
            <a:r>
              <a:rPr lang="el-GR" sz="2400" dirty="0" err="1"/>
              <a:t>bit</a:t>
            </a:r>
            <a:r>
              <a:rPr lang="el-GR" sz="2400" dirty="0"/>
              <a:t> που στέλνουμε στην οθόνη</a:t>
            </a:r>
            <a:r>
              <a:rPr lang="el-GR" sz="2400" dirty="0" smtClean="0"/>
              <a:t>.</a:t>
            </a:r>
          </a:p>
          <a:p>
            <a:r>
              <a:rPr lang="el-GR" sz="2400" dirty="0" smtClean="0"/>
              <a:t>Χρησιμοποιούνται </a:t>
            </a:r>
            <a:r>
              <a:rPr lang="el-GR" sz="2400" dirty="0"/>
              <a:t>για τον έλεγχο του οπίσθιου φωτισμού της </a:t>
            </a:r>
            <a:r>
              <a:rPr lang="el-GR" sz="2400" dirty="0" smtClean="0"/>
              <a:t>οθόνης.</a:t>
            </a:r>
            <a:endParaRPr lang="el-GR" sz="2400" dirty="0"/>
          </a:p>
        </p:txBody>
      </p:sp>
    </p:spTree>
    <p:extLst>
      <p:ext uri="{BB962C8B-B14F-4D97-AF65-F5344CB8AC3E}">
        <p14:creationId xmlns:p14="http://schemas.microsoft.com/office/powerpoint/2010/main" val="23307771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sp>
        <p:nvSpPr>
          <p:cNvPr id="3" name="Θέση περιεχομένου 2"/>
          <p:cNvSpPr>
            <a:spLocks noGrp="1"/>
          </p:cNvSpPr>
          <p:nvPr>
            <p:ph idx="1"/>
          </p:nvPr>
        </p:nvSpPr>
        <p:spPr>
          <a:xfrm>
            <a:off x="1097279" y="1845734"/>
            <a:ext cx="10927943" cy="4503308"/>
          </a:xfrm>
        </p:spPr>
        <p:txBody>
          <a:bodyPr>
            <a:normAutofit/>
          </a:bodyPr>
          <a:lstStyle/>
          <a:p>
            <a:r>
              <a:rPr lang="el-GR" sz="2800" dirty="0" smtClean="0"/>
              <a:t>Όταν </a:t>
            </a:r>
            <a:r>
              <a:rPr lang="el-GR" sz="2800" dirty="0"/>
              <a:t>ο πείρος </a:t>
            </a:r>
            <a:r>
              <a:rPr lang="el-GR" sz="2800" b="1" dirty="0"/>
              <a:t>RS</a:t>
            </a:r>
            <a:r>
              <a:rPr lang="el-GR" sz="2800" dirty="0"/>
              <a:t> έχει ρυθμιστεί σε LOW, τότε στέλνουμε εντολές στην οθόνη </a:t>
            </a:r>
            <a:r>
              <a:rPr lang="el-GR" sz="2800" dirty="0" smtClean="0"/>
              <a:t>(όπως </a:t>
            </a:r>
            <a:r>
              <a:rPr lang="el-GR" sz="2800" dirty="0"/>
              <a:t>ορίστε τον κέρσορα σε μια συγκεκριμένη τοποθεσία, καθαρίστε την οθόνη, μετακινηθείτε στην οθόνη προς τα δεξιά και ούτω καθεξής</a:t>
            </a:r>
            <a:r>
              <a:rPr lang="el-GR" sz="2800" dirty="0" smtClean="0"/>
              <a:t>). Όταν </a:t>
            </a:r>
            <a:r>
              <a:rPr lang="el-GR" sz="2800" dirty="0"/>
              <a:t>ο ακροδέκτης </a:t>
            </a:r>
            <a:r>
              <a:rPr lang="el-GR" sz="2800" b="1" dirty="0"/>
              <a:t>RS</a:t>
            </a:r>
            <a:r>
              <a:rPr lang="el-GR" sz="2800" dirty="0"/>
              <a:t> είναι ρυθμισμένος στο HIGH στέλνουμε </a:t>
            </a:r>
            <a:r>
              <a:rPr lang="el-GR" sz="2800" dirty="0" smtClean="0"/>
              <a:t>δεδομένα/χαρακτήρες </a:t>
            </a:r>
            <a:r>
              <a:rPr lang="el-GR" sz="2800" dirty="0"/>
              <a:t>στην </a:t>
            </a:r>
            <a:r>
              <a:rPr lang="el-GR" sz="2800" dirty="0" smtClean="0"/>
              <a:t>οθόνη.</a:t>
            </a:r>
          </a:p>
          <a:p>
            <a:r>
              <a:rPr lang="el-GR" sz="2800" dirty="0" smtClean="0"/>
              <a:t>Αν θέλουμε να χρησιμοποιήσουμε </a:t>
            </a:r>
            <a:r>
              <a:rPr lang="el-GR" sz="2800" dirty="0"/>
              <a:t>απλώς αυτήν την </a:t>
            </a:r>
            <a:r>
              <a:rPr lang="el-GR" sz="2800" dirty="0" smtClean="0"/>
              <a:t>οθόνη ως συσκευή εξόδου, </a:t>
            </a:r>
            <a:r>
              <a:rPr lang="el-GR" sz="2800" dirty="0"/>
              <a:t>πρόκειται να </a:t>
            </a:r>
            <a:r>
              <a:rPr lang="el-GR" sz="2800" dirty="0" smtClean="0"/>
              <a:t>συνδέσουμε το </a:t>
            </a:r>
            <a:r>
              <a:rPr lang="en-US" sz="2800" dirty="0" smtClean="0"/>
              <a:t>pin</a:t>
            </a:r>
            <a:r>
              <a:rPr lang="el-GR" sz="2800" dirty="0" smtClean="0"/>
              <a:t> </a:t>
            </a:r>
            <a:r>
              <a:rPr lang="en-US" sz="2800" b="1" dirty="0" smtClean="0"/>
              <a:t>R/W </a:t>
            </a:r>
            <a:r>
              <a:rPr lang="en-US" sz="2800" dirty="0" smtClean="0"/>
              <a:t>LOW</a:t>
            </a:r>
            <a:r>
              <a:rPr lang="el-GR" sz="2800" dirty="0" smtClean="0"/>
              <a:t>.</a:t>
            </a:r>
            <a:r>
              <a:rPr lang="en-US" sz="2800" dirty="0" smtClean="0"/>
              <a:t> </a:t>
            </a:r>
            <a:r>
              <a:rPr lang="el-GR" sz="2800" dirty="0" smtClean="0"/>
              <a:t>(λειτουργία </a:t>
            </a:r>
            <a:r>
              <a:rPr lang="en-US" sz="2800" dirty="0" smtClean="0"/>
              <a:t>write</a:t>
            </a:r>
            <a:r>
              <a:rPr lang="el-GR" sz="2800" dirty="0" smtClean="0"/>
              <a:t>).</a:t>
            </a:r>
            <a:endParaRPr lang="en-US" sz="2800" dirty="0" smtClean="0"/>
          </a:p>
          <a:p>
            <a:r>
              <a:rPr lang="el-GR" sz="2800" dirty="0"/>
              <a:t>Ό</a:t>
            </a:r>
            <a:r>
              <a:rPr lang="el-GR" sz="2800" dirty="0" smtClean="0"/>
              <a:t>ταν αυτό το </a:t>
            </a:r>
            <a:r>
              <a:rPr lang="en-US" sz="2800" dirty="0"/>
              <a:t>pin</a:t>
            </a:r>
            <a:r>
              <a:rPr lang="el-GR" sz="2800" dirty="0" smtClean="0"/>
              <a:t> συνδεθεί στο LOW</a:t>
            </a:r>
            <a:r>
              <a:rPr lang="el-GR" sz="2800" dirty="0"/>
              <a:t>, η οθόνη </a:t>
            </a:r>
            <a:r>
              <a:rPr lang="el-GR" sz="2800" dirty="0" smtClean="0"/>
              <a:t>δεν έχει ενεργοποιηθεί για διάβασμα ή γράψιμο. Όταν συνδεθεί σε </a:t>
            </a:r>
            <a:r>
              <a:rPr lang="en-US" sz="2800" dirty="0" smtClean="0"/>
              <a:t>HIGH</a:t>
            </a:r>
            <a:r>
              <a:rPr lang="el-GR" sz="2800" dirty="0" smtClean="0"/>
              <a:t>, </a:t>
            </a:r>
            <a:r>
              <a:rPr lang="el-GR" sz="2800" dirty="0"/>
              <a:t>η οθόνη </a:t>
            </a:r>
            <a:r>
              <a:rPr lang="el-GR" sz="2800" dirty="0" smtClean="0"/>
              <a:t>επεξεργάζεται </a:t>
            </a:r>
            <a:r>
              <a:rPr lang="el-GR" sz="2800" dirty="0"/>
              <a:t>τα εισερχόμενα δεδομένα.</a:t>
            </a:r>
          </a:p>
        </p:txBody>
      </p:sp>
    </p:spTree>
    <p:extLst>
      <p:ext uri="{BB962C8B-B14F-4D97-AF65-F5344CB8AC3E}">
        <p14:creationId xmlns:p14="http://schemas.microsoft.com/office/powerpoint/2010/main" val="25360860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338091" y="1814998"/>
            <a:ext cx="9576778" cy="4421900"/>
          </a:xfrm>
          <a:prstGeom prst="rect">
            <a:avLst/>
          </a:prstGeom>
        </p:spPr>
      </p:pic>
    </p:spTree>
    <p:extLst>
      <p:ext uri="{BB962C8B-B14F-4D97-AF65-F5344CB8AC3E}">
        <p14:creationId xmlns:p14="http://schemas.microsoft.com/office/powerpoint/2010/main" val="710946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2"/>
          <p:cNvPicPr>
            <a:picLocks noChangeAspect="1"/>
          </p:cNvPicPr>
          <p:nvPr/>
        </p:nvPicPr>
        <p:blipFill>
          <a:blip r:embed="rId2"/>
          <a:stretch>
            <a:fillRect/>
          </a:stretch>
        </p:blipFill>
        <p:spPr>
          <a:xfrm>
            <a:off x="65409" y="491916"/>
            <a:ext cx="7163527" cy="5774402"/>
          </a:xfrm>
          <a:prstGeom prst="rect">
            <a:avLst/>
          </a:prstGeom>
        </p:spPr>
      </p:pic>
      <p:sp>
        <p:nvSpPr>
          <p:cNvPr id="3" name="TextBox 2"/>
          <p:cNvSpPr txBox="1"/>
          <p:nvPr/>
        </p:nvSpPr>
        <p:spPr>
          <a:xfrm>
            <a:off x="7228936" y="2053093"/>
            <a:ext cx="4873924" cy="2652047"/>
          </a:xfrm>
          <a:prstGeom prst="rect">
            <a:avLst/>
          </a:prstGeom>
          <a:noFill/>
        </p:spPr>
        <p:txBody>
          <a:bodyPr wrap="square" rtlCol="0">
            <a:spAutoFit/>
          </a:bodyPr>
          <a:lstStyle/>
          <a:p>
            <a:r>
              <a:rPr lang="el-GR" sz="2800" dirty="0" smtClean="0"/>
              <a:t>Βέβαια, όλα τα παραπάνω δε χρειάζεται να τα υλοποιήσουμε χειροκίνητα καθώς έχουμε στη διάθεσή μας τη βιβλιοθήκη </a:t>
            </a:r>
            <a:r>
              <a:rPr lang="en-US" sz="2800" dirty="0" smtClean="0"/>
              <a:t>&lt;</a:t>
            </a:r>
            <a:r>
              <a:rPr lang="en-US" sz="2800" dirty="0" err="1" smtClean="0"/>
              <a:t>LiquidCrystal.h</a:t>
            </a:r>
            <a:r>
              <a:rPr lang="en-US" sz="2800" dirty="0" smtClean="0"/>
              <a:t>&gt;</a:t>
            </a:r>
            <a:r>
              <a:rPr lang="el-GR" sz="2800" dirty="0"/>
              <a:t>.</a:t>
            </a:r>
          </a:p>
          <a:p>
            <a:endParaRPr lang="el-GR" sz="2800" dirty="0"/>
          </a:p>
        </p:txBody>
      </p:sp>
    </p:spTree>
    <p:extLst>
      <p:ext uri="{BB962C8B-B14F-4D97-AF65-F5344CB8AC3E}">
        <p14:creationId xmlns:p14="http://schemas.microsoft.com/office/powerpoint/2010/main" val="1716617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992038" y="286603"/>
            <a:ext cx="10163642" cy="1450757"/>
          </a:xfrm>
        </p:spPr>
        <p:txBody>
          <a:bodyPr/>
          <a:lstStyle/>
          <a:p>
            <a:r>
              <a:rPr lang="en-US" dirty="0"/>
              <a:t>LCD Display</a:t>
            </a:r>
            <a:endParaRPr lang="el-GR" dirty="0"/>
          </a:p>
        </p:txBody>
      </p:sp>
      <p:sp>
        <p:nvSpPr>
          <p:cNvPr id="3" name="Θέση περιεχομένου 2"/>
          <p:cNvSpPr>
            <a:spLocks noGrp="1"/>
          </p:cNvSpPr>
          <p:nvPr>
            <p:ph idx="1"/>
          </p:nvPr>
        </p:nvSpPr>
        <p:spPr>
          <a:xfrm>
            <a:off x="992039" y="1806370"/>
            <a:ext cx="9972136" cy="4352889"/>
          </a:xfrm>
        </p:spPr>
        <p:txBody>
          <a:bodyPr>
            <a:normAutofit/>
          </a:bodyPr>
          <a:lstStyle/>
          <a:p>
            <a:r>
              <a:rPr lang="el-GR" sz="2800" dirty="0" smtClean="0"/>
              <a:t>Η </a:t>
            </a:r>
            <a:r>
              <a:rPr lang="el-GR" sz="2800" dirty="0"/>
              <a:t>μεγάλη πλειονότητα των LCD διαθέτει ενσωματωμένη αντίσταση σειράς για τον οπίσθιο φωτισμό LED. Εάν </a:t>
            </a:r>
            <a:r>
              <a:rPr lang="el-GR" sz="2800" dirty="0" smtClean="0"/>
              <a:t>έχουμε </a:t>
            </a:r>
            <a:r>
              <a:rPr lang="el-GR" sz="2800" dirty="0"/>
              <a:t>LCD που δεν περιλαμβάνει αντίσταση, θα </a:t>
            </a:r>
            <a:r>
              <a:rPr lang="el-GR" sz="2800" dirty="0" smtClean="0"/>
              <a:t>πρέπει </a:t>
            </a:r>
            <a:r>
              <a:rPr lang="el-GR" sz="2800" dirty="0"/>
              <a:t>να </a:t>
            </a:r>
            <a:r>
              <a:rPr lang="el-GR" sz="2800" dirty="0" smtClean="0"/>
              <a:t>προσθέσουμε μία </a:t>
            </a:r>
            <a:r>
              <a:rPr lang="el-GR" sz="2800" dirty="0"/>
              <a:t>μεταξύ 5V και </a:t>
            </a:r>
            <a:r>
              <a:rPr lang="el-GR" sz="2800" dirty="0" err="1"/>
              <a:t>pin</a:t>
            </a:r>
            <a:r>
              <a:rPr lang="el-GR" sz="2800" dirty="0"/>
              <a:t> 15</a:t>
            </a:r>
            <a:r>
              <a:rPr lang="el-GR" sz="2800" dirty="0" smtClean="0"/>
              <a:t>.</a:t>
            </a:r>
          </a:p>
          <a:p>
            <a:r>
              <a:rPr lang="el-GR" sz="2800" dirty="0"/>
              <a:t>Στη συνέχεια θα συνδέσουμε το </a:t>
            </a:r>
            <a:r>
              <a:rPr lang="el-GR" sz="2800" dirty="0" err="1"/>
              <a:t>Pin</a:t>
            </a:r>
            <a:r>
              <a:rPr lang="el-GR" sz="2800" dirty="0"/>
              <a:t> 3 στην οθόνη LCD που ελέγχει την αντίθεση και τη φωτεινότητα της οθόνης. Προκειμένου να ρυθμιστούν οι λεπτές αντιθέσεις, θα συνδέσουμε ένα ποτενσιόμετρο 10K μεταξύ 5V και GND.</a:t>
            </a:r>
          </a:p>
          <a:p>
            <a:endParaRPr lang="el-GR" sz="2800" dirty="0" smtClean="0"/>
          </a:p>
          <a:p>
            <a:endParaRPr lang="el-GR" sz="2800" dirty="0"/>
          </a:p>
        </p:txBody>
      </p:sp>
    </p:spTree>
    <p:extLst>
      <p:ext uri="{BB962C8B-B14F-4D97-AF65-F5344CB8AC3E}">
        <p14:creationId xmlns:p14="http://schemas.microsoft.com/office/powerpoint/2010/main" val="30986471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6223661" y="3492980"/>
            <a:ext cx="5705475" cy="2609850"/>
          </a:xfrm>
          <a:prstGeom prst="rect">
            <a:avLst/>
          </a:prstGeom>
        </p:spPr>
      </p:pic>
      <p:pic>
        <p:nvPicPr>
          <p:cNvPr id="5" name="Εικόνα 4"/>
          <p:cNvPicPr>
            <a:picLocks noChangeAspect="1"/>
          </p:cNvPicPr>
          <p:nvPr/>
        </p:nvPicPr>
        <p:blipFill>
          <a:blip r:embed="rId3"/>
          <a:stretch>
            <a:fillRect/>
          </a:stretch>
        </p:blipFill>
        <p:spPr>
          <a:xfrm>
            <a:off x="611671" y="1975450"/>
            <a:ext cx="5514809" cy="2462298"/>
          </a:xfrm>
          <a:prstGeom prst="rect">
            <a:avLst/>
          </a:prstGeom>
        </p:spPr>
      </p:pic>
    </p:spTree>
    <p:extLst>
      <p:ext uri="{BB962C8B-B14F-4D97-AF65-F5344CB8AC3E}">
        <p14:creationId xmlns:p14="http://schemas.microsoft.com/office/powerpoint/2010/main" val="10134209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sp>
        <p:nvSpPr>
          <p:cNvPr id="3" name="Θέση περιεχομένου 2"/>
          <p:cNvSpPr>
            <a:spLocks noGrp="1"/>
          </p:cNvSpPr>
          <p:nvPr>
            <p:ph idx="1"/>
          </p:nvPr>
        </p:nvSpPr>
        <p:spPr>
          <a:xfrm>
            <a:off x="1097280" y="1737360"/>
            <a:ext cx="10919316" cy="1368149"/>
          </a:xfrm>
        </p:spPr>
        <p:txBody>
          <a:bodyPr>
            <a:normAutofit/>
          </a:bodyPr>
          <a:lstStyle/>
          <a:p>
            <a:pPr marL="0" indent="0">
              <a:buNone/>
            </a:pPr>
            <a:r>
              <a:rPr lang="el-GR" sz="2800" dirty="0" smtClean="0"/>
              <a:t>Όταν ενεργοποιήσουμε </a:t>
            </a:r>
            <a:r>
              <a:rPr lang="el-GR" sz="2800" dirty="0"/>
              <a:t>το </a:t>
            </a:r>
            <a:r>
              <a:rPr lang="el-GR" sz="2800" dirty="0" err="1"/>
              <a:t>Arduino</a:t>
            </a:r>
            <a:r>
              <a:rPr lang="el-GR" sz="2800" dirty="0"/>
              <a:t>, θα </a:t>
            </a:r>
            <a:r>
              <a:rPr lang="el-GR" sz="2800" dirty="0" smtClean="0"/>
              <a:t>δούμε </a:t>
            </a:r>
            <a:r>
              <a:rPr lang="el-GR" sz="2800" dirty="0"/>
              <a:t>το φως του φωτισμού να ανάβει. </a:t>
            </a:r>
            <a:r>
              <a:rPr lang="el-GR" sz="2800" dirty="0" smtClean="0"/>
              <a:t>Καθώς περιστρέφουμε </a:t>
            </a:r>
            <a:r>
              <a:rPr lang="el-GR" sz="2800" dirty="0"/>
              <a:t>το κουμπί στο ποτενσιόμετρο, θα πρέπει να </a:t>
            </a:r>
            <a:r>
              <a:rPr lang="el-GR" sz="2800" dirty="0" smtClean="0"/>
              <a:t>παρατηρήσουμε </a:t>
            </a:r>
            <a:r>
              <a:rPr lang="el-GR" sz="2800" dirty="0"/>
              <a:t>ότι εμφανίζεται η πρώτη γραμμή ορθογωνίων. </a:t>
            </a:r>
          </a:p>
        </p:txBody>
      </p:sp>
      <p:pic>
        <p:nvPicPr>
          <p:cNvPr id="4" name="Εικόνα 3"/>
          <p:cNvPicPr>
            <a:picLocks noChangeAspect="1"/>
          </p:cNvPicPr>
          <p:nvPr/>
        </p:nvPicPr>
        <p:blipFill>
          <a:blip r:embed="rId2"/>
          <a:stretch>
            <a:fillRect/>
          </a:stretch>
        </p:blipFill>
        <p:spPr>
          <a:xfrm>
            <a:off x="3614468" y="3714987"/>
            <a:ext cx="5123013" cy="2271026"/>
          </a:xfrm>
          <a:prstGeom prst="rect">
            <a:avLst/>
          </a:prstGeom>
        </p:spPr>
      </p:pic>
    </p:spTree>
    <p:extLst>
      <p:ext uri="{BB962C8B-B14F-4D97-AF65-F5344CB8AC3E}">
        <p14:creationId xmlns:p14="http://schemas.microsoft.com/office/powerpoint/2010/main" val="5404791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a:blip r:embed="rId2"/>
          <a:stretch>
            <a:fillRect/>
          </a:stretch>
        </p:blipFill>
        <p:spPr>
          <a:xfrm>
            <a:off x="716573" y="388398"/>
            <a:ext cx="10705190" cy="5779489"/>
          </a:xfrm>
          <a:prstGeom prst="rect">
            <a:avLst/>
          </a:prstGeom>
        </p:spPr>
      </p:pic>
    </p:spTree>
    <p:extLst>
      <p:ext uri="{BB962C8B-B14F-4D97-AF65-F5344CB8AC3E}">
        <p14:creationId xmlns:p14="http://schemas.microsoft.com/office/powerpoint/2010/main" val="22055426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Περιεχόμενα</a:t>
            </a:r>
            <a:endParaRPr lang="el-GR" dirty="0"/>
          </a:p>
        </p:txBody>
      </p:sp>
      <p:sp>
        <p:nvSpPr>
          <p:cNvPr id="3" name="Θέση περιεχομένου 2"/>
          <p:cNvSpPr>
            <a:spLocks noGrp="1"/>
          </p:cNvSpPr>
          <p:nvPr>
            <p:ph idx="1"/>
          </p:nvPr>
        </p:nvSpPr>
        <p:spPr/>
        <p:txBody>
          <a:bodyPr>
            <a:normAutofit/>
          </a:bodyPr>
          <a:lstStyle/>
          <a:p>
            <a:pPr marL="457200" indent="-457200">
              <a:buFont typeface="+mj-lt"/>
              <a:buAutoNum type="arabicPeriod"/>
            </a:pPr>
            <a:r>
              <a:rPr lang="en-US" sz="2800" b="1" dirty="0" smtClean="0"/>
              <a:t>LCD Display</a:t>
            </a:r>
          </a:p>
          <a:p>
            <a:pPr marL="457200" indent="-457200">
              <a:buFont typeface="+mj-lt"/>
              <a:buAutoNum type="arabicPeriod"/>
            </a:pPr>
            <a:r>
              <a:rPr lang="en-US" sz="2800" dirty="0" smtClean="0"/>
              <a:t>7Segment</a:t>
            </a:r>
          </a:p>
          <a:p>
            <a:pPr marL="457200" indent="-457200">
              <a:buFont typeface="+mj-lt"/>
              <a:buAutoNum type="arabicPeriod"/>
            </a:pPr>
            <a:r>
              <a:rPr lang="en-US" sz="2800" dirty="0" smtClean="0"/>
              <a:t>4 7Segment</a:t>
            </a:r>
          </a:p>
          <a:p>
            <a:pPr marL="457200" indent="-457200">
              <a:buFont typeface="+mj-lt"/>
              <a:buAutoNum type="arabicPeriod"/>
            </a:pPr>
            <a:r>
              <a:rPr lang="en-US" sz="2800" dirty="0" smtClean="0"/>
              <a:t>8*8 Matrix</a:t>
            </a:r>
          </a:p>
          <a:p>
            <a:pPr marL="457200" indent="-457200">
              <a:buFont typeface="+mj-lt"/>
              <a:buAutoNum type="arabicPeriod"/>
            </a:pPr>
            <a:r>
              <a:rPr lang="en-US" sz="2800" dirty="0" smtClean="0"/>
              <a:t>LCD and </a:t>
            </a:r>
            <a:r>
              <a:rPr lang="en-US" sz="2800" smtClean="0"/>
              <a:t>keypad </a:t>
            </a:r>
            <a:r>
              <a:rPr lang="en-US" sz="2800" smtClean="0"/>
              <a:t>shield</a:t>
            </a:r>
            <a:endParaRPr lang="en-US" sz="2800" dirty="0" smtClean="0"/>
          </a:p>
        </p:txBody>
      </p:sp>
    </p:spTree>
    <p:extLst>
      <p:ext uri="{BB962C8B-B14F-4D97-AF65-F5344CB8AC3E}">
        <p14:creationId xmlns:p14="http://schemas.microsoft.com/office/powerpoint/2010/main" val="13973981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sp>
        <p:nvSpPr>
          <p:cNvPr id="3" name="Θέση περιεχομένου 2"/>
          <p:cNvSpPr>
            <a:spLocks noGrp="1"/>
          </p:cNvSpPr>
          <p:nvPr>
            <p:ph idx="1"/>
          </p:nvPr>
        </p:nvSpPr>
        <p:spPr/>
        <p:txBody>
          <a:bodyPr>
            <a:normAutofit/>
          </a:bodyPr>
          <a:lstStyle/>
          <a:p>
            <a:pPr marL="0" indent="0">
              <a:buNone/>
            </a:pPr>
            <a:r>
              <a:rPr lang="el-GR" sz="2800" dirty="0" smtClean="0"/>
              <a:t>Εάν </a:t>
            </a:r>
            <a:r>
              <a:rPr lang="el-GR" sz="2800" dirty="0"/>
              <a:t>κοιτάξετε προσεκτικά, μπορείτε πραγματικά να δείτε τα μικρά ορθογώνια για κάθε χαρακτήρα στην </a:t>
            </a:r>
            <a:r>
              <a:rPr lang="el-GR" sz="2800" dirty="0" smtClean="0"/>
              <a:t>οθόνη</a:t>
            </a:r>
            <a:r>
              <a:rPr lang="en-US" sz="2800" dirty="0" smtClean="0"/>
              <a:t>,</a:t>
            </a:r>
            <a:r>
              <a:rPr lang="el-GR" sz="2800" dirty="0" smtClean="0"/>
              <a:t> δηλαδή </a:t>
            </a:r>
            <a:r>
              <a:rPr lang="el-GR" sz="2800" dirty="0"/>
              <a:t>τα </a:t>
            </a:r>
            <a:r>
              <a:rPr lang="el-GR" sz="2800" dirty="0" err="1"/>
              <a:t>pixel</a:t>
            </a:r>
            <a:r>
              <a:rPr lang="el-GR" sz="2800" dirty="0"/>
              <a:t> που συνθέτουν έναν χαρακτήρα. </a:t>
            </a:r>
            <a:endParaRPr lang="el-GR" sz="2800" dirty="0" smtClean="0"/>
          </a:p>
          <a:p>
            <a:pPr marL="0" indent="0">
              <a:buNone/>
            </a:pPr>
            <a:r>
              <a:rPr lang="el-GR" sz="2800" dirty="0" smtClean="0"/>
              <a:t>Κάθε </a:t>
            </a:r>
            <a:r>
              <a:rPr lang="el-GR" sz="2800" dirty="0"/>
              <a:t>ένα από αυτά τα ορθογώνια είναι ένα πλέγμα 5 × 8 </a:t>
            </a:r>
            <a:r>
              <a:rPr lang="el-GR" sz="2800" dirty="0" err="1"/>
              <a:t>pixel</a:t>
            </a:r>
            <a:r>
              <a:rPr lang="el-GR" sz="2800" dirty="0"/>
              <a:t>.</a:t>
            </a:r>
          </a:p>
        </p:txBody>
      </p:sp>
      <p:pic>
        <p:nvPicPr>
          <p:cNvPr id="5" name="Εικόνα 4"/>
          <p:cNvPicPr>
            <a:picLocks noChangeAspect="1"/>
          </p:cNvPicPr>
          <p:nvPr/>
        </p:nvPicPr>
        <p:blipFill>
          <a:blip r:embed="rId2"/>
          <a:stretch>
            <a:fillRect/>
          </a:stretch>
        </p:blipFill>
        <p:spPr>
          <a:xfrm rot="10800000">
            <a:off x="3232554" y="3726881"/>
            <a:ext cx="4912332" cy="2608040"/>
          </a:xfrm>
          <a:prstGeom prst="rect">
            <a:avLst/>
          </a:prstGeom>
        </p:spPr>
      </p:pic>
    </p:spTree>
    <p:extLst>
      <p:ext uri="{BB962C8B-B14F-4D97-AF65-F5344CB8AC3E}">
        <p14:creationId xmlns:p14="http://schemas.microsoft.com/office/powerpoint/2010/main" val="1523739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524952" y="1900083"/>
            <a:ext cx="7203056" cy="4294129"/>
          </a:xfrm>
          <a:prstGeom prst="rect">
            <a:avLst/>
          </a:prstGeom>
        </p:spPr>
      </p:pic>
      <p:pic>
        <p:nvPicPr>
          <p:cNvPr id="5" name="Εικόνα 4"/>
          <p:cNvPicPr>
            <a:picLocks noChangeAspect="1"/>
          </p:cNvPicPr>
          <p:nvPr/>
        </p:nvPicPr>
        <p:blipFill>
          <a:blip r:embed="rId3"/>
          <a:stretch>
            <a:fillRect/>
          </a:stretch>
        </p:blipFill>
        <p:spPr>
          <a:xfrm>
            <a:off x="2361750" y="2432199"/>
            <a:ext cx="2447925" cy="923925"/>
          </a:xfrm>
          <a:prstGeom prst="rect">
            <a:avLst/>
          </a:prstGeom>
        </p:spPr>
      </p:pic>
    </p:spTree>
    <p:extLst>
      <p:ext uri="{BB962C8B-B14F-4D97-AF65-F5344CB8AC3E}">
        <p14:creationId xmlns:p14="http://schemas.microsoft.com/office/powerpoint/2010/main" val="38711694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smtClean="0"/>
              <a:t>Βασικές εντολές</a:t>
            </a:r>
            <a:endParaRPr lang="el-GR" dirty="0"/>
          </a:p>
        </p:txBody>
      </p:sp>
      <p:sp>
        <p:nvSpPr>
          <p:cNvPr id="4" name="Θέση περιεχομένου 2"/>
          <p:cNvSpPr>
            <a:spLocks noGrp="1"/>
          </p:cNvSpPr>
          <p:nvPr>
            <p:ph idx="1"/>
          </p:nvPr>
        </p:nvSpPr>
        <p:spPr>
          <a:xfrm>
            <a:off x="1097279" y="1845733"/>
            <a:ext cx="10902064" cy="4572319"/>
          </a:xfrm>
        </p:spPr>
        <p:txBody>
          <a:bodyPr>
            <a:normAutofit/>
          </a:bodyPr>
          <a:lstStyle/>
          <a:p>
            <a:pPr>
              <a:buFont typeface="Wingdings" panose="05000000000000000000" pitchFamily="2" charset="2"/>
              <a:buChar char="q"/>
            </a:pPr>
            <a:r>
              <a:rPr lang="en-US" sz="2800" b="1" dirty="0" smtClean="0"/>
              <a:t>#include &lt;</a:t>
            </a:r>
            <a:r>
              <a:rPr lang="en-US" sz="2800" b="1" dirty="0" err="1" smtClean="0"/>
              <a:t>LiquidCrystal.h</a:t>
            </a:r>
            <a:r>
              <a:rPr lang="en-US" sz="2800" b="1" dirty="0" smtClean="0"/>
              <a:t>&gt;</a:t>
            </a:r>
            <a:endParaRPr lang="el-GR" sz="2800" b="1" dirty="0" smtClean="0"/>
          </a:p>
          <a:p>
            <a:pPr marL="0" indent="0">
              <a:buNone/>
            </a:pPr>
            <a:r>
              <a:rPr lang="el-GR" sz="2800" dirty="0"/>
              <a:t>Θα χρησιμοποιήσουμε τη βιβλιοθήκη </a:t>
            </a:r>
            <a:r>
              <a:rPr lang="en-US" sz="2800" dirty="0" err="1"/>
              <a:t>LiquidCrystal.h</a:t>
            </a:r>
            <a:r>
              <a:rPr lang="el-GR" sz="2800" dirty="0"/>
              <a:t>.</a:t>
            </a:r>
            <a:endParaRPr lang="en-US" sz="2800" dirty="0"/>
          </a:p>
          <a:p>
            <a:pPr>
              <a:buFont typeface="Wingdings" panose="05000000000000000000" pitchFamily="2" charset="2"/>
              <a:buChar char="q"/>
            </a:pPr>
            <a:r>
              <a:rPr lang="fr-FR" sz="2800" b="1" dirty="0" err="1"/>
              <a:t>LiquidCrystal</a:t>
            </a:r>
            <a:r>
              <a:rPr lang="fr-FR" sz="2800" b="1" dirty="0"/>
              <a:t> </a:t>
            </a:r>
            <a:r>
              <a:rPr lang="fr-FR" sz="2800" b="1" dirty="0" err="1"/>
              <a:t>lcd</a:t>
            </a:r>
            <a:r>
              <a:rPr lang="fr-FR" sz="2800" b="1" dirty="0"/>
              <a:t>(</a:t>
            </a:r>
            <a:r>
              <a:rPr lang="fr-FR" sz="2800" b="1" dirty="0" err="1"/>
              <a:t>Rs</a:t>
            </a:r>
            <a:r>
              <a:rPr lang="fr-FR" sz="2800" b="1" dirty="0"/>
              <a:t>, </a:t>
            </a:r>
            <a:r>
              <a:rPr lang="fr-FR" sz="2800" b="1" dirty="0" err="1"/>
              <a:t>Enable</a:t>
            </a:r>
            <a:r>
              <a:rPr lang="fr-FR" sz="2800" b="1" dirty="0"/>
              <a:t>, d4, d5, d6, d7); </a:t>
            </a:r>
            <a:endParaRPr lang="fr-FR" sz="2800" b="1" dirty="0" smtClean="0"/>
          </a:p>
          <a:p>
            <a:pPr marL="0" indent="0">
              <a:buNone/>
            </a:pPr>
            <a:r>
              <a:rPr lang="el-GR" sz="2800" dirty="0" smtClean="0"/>
              <a:t>Ορίζουμε το αντικείμενο της οθόνης και τα </a:t>
            </a:r>
            <a:r>
              <a:rPr lang="en-US" sz="2800" dirty="0" smtClean="0"/>
              <a:t>pin </a:t>
            </a:r>
            <a:r>
              <a:rPr lang="el-GR" sz="2800" dirty="0" smtClean="0"/>
              <a:t>που θα χρησιμοποιήσουμε.</a:t>
            </a:r>
          </a:p>
          <a:p>
            <a:pPr>
              <a:buFont typeface="Wingdings" panose="05000000000000000000" pitchFamily="2" charset="2"/>
              <a:buChar char="q"/>
            </a:pPr>
            <a:r>
              <a:rPr lang="en-US" sz="2800" b="1" dirty="0" err="1"/>
              <a:t>lcd.begin</a:t>
            </a:r>
            <a:r>
              <a:rPr lang="en-US" sz="2800" b="1" dirty="0"/>
              <a:t>(16, 2</a:t>
            </a:r>
            <a:r>
              <a:rPr lang="en-US" sz="2800" b="1" dirty="0" smtClean="0"/>
              <a:t>);</a:t>
            </a:r>
            <a:r>
              <a:rPr lang="el-GR" sz="2800" b="1" dirty="0" smtClean="0"/>
              <a:t> </a:t>
            </a:r>
            <a:r>
              <a:rPr lang="en-US" sz="2800" b="1" dirty="0"/>
              <a:t> </a:t>
            </a:r>
            <a:r>
              <a:rPr lang="en-US" sz="2800" dirty="0"/>
              <a:t>or</a:t>
            </a:r>
            <a:r>
              <a:rPr lang="en-US" sz="2800" b="1" dirty="0"/>
              <a:t> </a:t>
            </a:r>
            <a:r>
              <a:rPr lang="en-US" sz="2800" b="1" dirty="0" err="1" smtClean="0"/>
              <a:t>lcd.begin</a:t>
            </a:r>
            <a:r>
              <a:rPr lang="en-US" sz="2800" b="1" dirty="0" smtClean="0"/>
              <a:t>(characters, lines);</a:t>
            </a:r>
            <a:endParaRPr lang="el-GR" sz="2800" b="1" dirty="0" smtClean="0"/>
          </a:p>
          <a:p>
            <a:pPr marL="0" indent="0">
              <a:buNone/>
            </a:pPr>
            <a:r>
              <a:rPr lang="el-GR" sz="2800" dirty="0" smtClean="0"/>
              <a:t>Ορίζουμε τον τύπο οθόνης που θα χρησιμοποιήσουμε, δηλαδή το μέγεθος(2 σειρές, 16 χαρακτήρες).</a:t>
            </a:r>
          </a:p>
        </p:txBody>
      </p:sp>
    </p:spTree>
    <p:extLst>
      <p:ext uri="{BB962C8B-B14F-4D97-AF65-F5344CB8AC3E}">
        <p14:creationId xmlns:p14="http://schemas.microsoft.com/office/powerpoint/2010/main" val="22404467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79" y="1845733"/>
            <a:ext cx="10927943" cy="4494682"/>
          </a:xfrm>
        </p:spPr>
        <p:txBody>
          <a:bodyPr>
            <a:normAutofit fontScale="92500" lnSpcReduction="10000"/>
          </a:bodyPr>
          <a:lstStyle/>
          <a:p>
            <a:pPr>
              <a:buFont typeface="Wingdings" panose="05000000000000000000" pitchFamily="2" charset="2"/>
              <a:buChar char="q"/>
            </a:pPr>
            <a:r>
              <a:rPr lang="en-US" sz="2800" b="1" dirty="0" err="1"/>
              <a:t>lcd.print</a:t>
            </a:r>
            <a:r>
              <a:rPr lang="en-US" sz="2800" b="1" dirty="0" smtClean="0"/>
              <a:t>(“text”);</a:t>
            </a:r>
            <a:endParaRPr lang="el-GR" sz="2800" b="1" dirty="0" smtClean="0"/>
          </a:p>
          <a:p>
            <a:pPr marL="0" indent="0">
              <a:buNone/>
            </a:pPr>
            <a:r>
              <a:rPr lang="el-GR" sz="2800" dirty="0" smtClean="0"/>
              <a:t>Τυπώνει το κείμενο στην οθόνη.</a:t>
            </a:r>
            <a:endParaRPr lang="el-GR" sz="2800" dirty="0"/>
          </a:p>
          <a:p>
            <a:pPr>
              <a:buFont typeface="Wingdings" panose="05000000000000000000" pitchFamily="2" charset="2"/>
              <a:buChar char="q"/>
            </a:pPr>
            <a:r>
              <a:rPr lang="en-US" sz="2800" b="1" dirty="0" err="1" smtClean="0"/>
              <a:t>lcd.setCursor</a:t>
            </a:r>
            <a:r>
              <a:rPr lang="en-US" sz="2800" b="1" dirty="0" smtClean="0"/>
              <a:t>(column, row);</a:t>
            </a:r>
            <a:endParaRPr lang="el-GR" sz="2800" b="1" dirty="0" smtClean="0"/>
          </a:p>
          <a:p>
            <a:pPr marL="0" indent="0">
              <a:buNone/>
            </a:pPr>
            <a:r>
              <a:rPr lang="el-GR" sz="2800" dirty="0" smtClean="0"/>
              <a:t>Ορίζει το σημείο της οθόνης που θα γράψει ο κέρσορας.</a:t>
            </a:r>
            <a:endParaRPr lang="en-US" sz="2800" dirty="0" smtClean="0"/>
          </a:p>
          <a:p>
            <a:pPr marL="0" indent="0">
              <a:buNone/>
            </a:pPr>
            <a:r>
              <a:rPr lang="el-GR" sz="2800" dirty="0" smtClean="0"/>
              <a:t>Αρχικά, βρίσκεται στη θέση (0,0).</a:t>
            </a:r>
          </a:p>
          <a:p>
            <a:pPr marL="0" indent="0">
              <a:buNone/>
            </a:pPr>
            <a:r>
              <a:rPr lang="el-GR" sz="2800" dirty="0" smtClean="0"/>
              <a:t>Πχ.</a:t>
            </a:r>
            <a:r>
              <a:rPr lang="en-US" sz="2800" b="1" dirty="0"/>
              <a:t> </a:t>
            </a:r>
            <a:r>
              <a:rPr lang="en-US" sz="2800" dirty="0" err="1"/>
              <a:t>lcd.setCursor</a:t>
            </a:r>
            <a:r>
              <a:rPr lang="en-US" sz="2800" dirty="0"/>
              <a:t>(0, 1</a:t>
            </a:r>
            <a:r>
              <a:rPr lang="en-US" sz="2800" dirty="0" smtClean="0"/>
              <a:t>);</a:t>
            </a:r>
            <a:r>
              <a:rPr lang="el-GR" sz="2800" dirty="0" smtClean="0"/>
              <a:t> //Κέρσορας στη 2</a:t>
            </a:r>
            <a:r>
              <a:rPr lang="el-GR" sz="2800" baseline="30000" dirty="0" smtClean="0"/>
              <a:t>η</a:t>
            </a:r>
            <a:r>
              <a:rPr lang="el-GR" sz="2800" dirty="0" smtClean="0"/>
              <a:t> γραμμή 1</a:t>
            </a:r>
            <a:r>
              <a:rPr lang="el-GR" sz="2800" baseline="30000" dirty="0" smtClean="0"/>
              <a:t>η</a:t>
            </a:r>
            <a:r>
              <a:rPr lang="el-GR" sz="2800" dirty="0" smtClean="0"/>
              <a:t> θέση</a:t>
            </a:r>
            <a:r>
              <a:rPr lang="en-US" sz="2800" dirty="0" smtClean="0"/>
              <a:t>/</a:t>
            </a:r>
            <a:r>
              <a:rPr lang="el-GR" sz="2800" dirty="0" smtClean="0"/>
              <a:t>στήλη.</a:t>
            </a:r>
            <a:endParaRPr lang="el-GR" sz="2800" dirty="0"/>
          </a:p>
          <a:p>
            <a:pPr>
              <a:buFont typeface="Wingdings" panose="05000000000000000000" pitchFamily="2" charset="2"/>
              <a:buChar char="q"/>
            </a:pPr>
            <a:r>
              <a:rPr lang="en-US" sz="2800" b="1" dirty="0" smtClean="0"/>
              <a:t>random(X);</a:t>
            </a:r>
            <a:endParaRPr lang="el-GR" sz="2800" b="1" dirty="0" smtClean="0"/>
          </a:p>
          <a:p>
            <a:pPr marL="0" indent="0">
              <a:buNone/>
            </a:pPr>
            <a:r>
              <a:rPr lang="el-GR" sz="2800" dirty="0" smtClean="0"/>
              <a:t>Παράγει έναν τυχαίο αριθμό από 0 </a:t>
            </a:r>
            <a:r>
              <a:rPr lang="el-GR" sz="2800" dirty="0" err="1" smtClean="0"/>
              <a:t>εώς</a:t>
            </a:r>
            <a:r>
              <a:rPr lang="el-GR" sz="2800" dirty="0" smtClean="0"/>
              <a:t> και </a:t>
            </a:r>
            <a:r>
              <a:rPr lang="en-US" sz="2800" dirty="0" smtClean="0"/>
              <a:t>X</a:t>
            </a:r>
            <a:r>
              <a:rPr lang="el-GR" sz="2800" dirty="0" smtClean="0"/>
              <a:t>-1</a:t>
            </a:r>
            <a:r>
              <a:rPr lang="en-US" sz="2800" dirty="0" smtClean="0"/>
              <a:t>.</a:t>
            </a:r>
          </a:p>
          <a:p>
            <a:pPr marL="0" indent="0">
              <a:buNone/>
            </a:pPr>
            <a:r>
              <a:rPr lang="el-GR" sz="2800" dirty="0" smtClean="0"/>
              <a:t>Πχ.</a:t>
            </a:r>
            <a:r>
              <a:rPr lang="en-US" sz="2800" b="1" dirty="0"/>
              <a:t> </a:t>
            </a:r>
            <a:r>
              <a:rPr lang="en-US" sz="2800" dirty="0" smtClean="0"/>
              <a:t>random(</a:t>
            </a:r>
            <a:r>
              <a:rPr lang="el-GR" sz="2800" dirty="0" smtClean="0"/>
              <a:t>10</a:t>
            </a:r>
            <a:r>
              <a:rPr lang="en-US" sz="2800" dirty="0" smtClean="0"/>
              <a:t>);</a:t>
            </a:r>
            <a:r>
              <a:rPr lang="el-GR" sz="2800" dirty="0" smtClean="0"/>
              <a:t> //Τυχαίος αριθμός από 0 </a:t>
            </a:r>
            <a:r>
              <a:rPr lang="el-GR" sz="2800" dirty="0" err="1" smtClean="0"/>
              <a:t>εώς</a:t>
            </a:r>
            <a:r>
              <a:rPr lang="el-GR" sz="2800" dirty="0" smtClean="0"/>
              <a:t> 9.</a:t>
            </a:r>
            <a:endParaRPr lang="el-GR" sz="2800" dirty="0"/>
          </a:p>
          <a:p>
            <a:pPr marL="0" indent="0">
              <a:buNone/>
            </a:pPr>
            <a:endParaRPr lang="el-GR" sz="2800" dirty="0"/>
          </a:p>
          <a:p>
            <a:endParaRPr lang="el-GR" dirty="0"/>
          </a:p>
        </p:txBody>
      </p:sp>
    </p:spTree>
    <p:extLst>
      <p:ext uri="{BB962C8B-B14F-4D97-AF65-F5344CB8AC3E}">
        <p14:creationId xmlns:p14="http://schemas.microsoft.com/office/powerpoint/2010/main" val="9728756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80" y="1845734"/>
            <a:ext cx="10306841" cy="4434296"/>
          </a:xfrm>
        </p:spPr>
        <p:txBody>
          <a:bodyPr>
            <a:normAutofit/>
          </a:bodyPr>
          <a:lstStyle/>
          <a:p>
            <a:pPr>
              <a:buFont typeface="Wingdings" panose="05000000000000000000" pitchFamily="2" charset="2"/>
              <a:buChar char="q"/>
            </a:pPr>
            <a:r>
              <a:rPr lang="en-US" sz="2800" b="1" dirty="0" err="1" smtClean="0"/>
              <a:t>lcd.clear</a:t>
            </a:r>
            <a:r>
              <a:rPr lang="en-US" sz="2800" b="1" dirty="0" smtClean="0"/>
              <a:t>();</a:t>
            </a:r>
            <a:endParaRPr lang="el-GR" sz="2800" b="1" dirty="0" smtClean="0"/>
          </a:p>
          <a:p>
            <a:pPr marL="0" indent="0">
              <a:buNone/>
            </a:pPr>
            <a:r>
              <a:rPr lang="el-GR" sz="2800" dirty="0" smtClean="0"/>
              <a:t>Καθαρίζει την οθόνη(Πάντα καθαρίζουμε την οθόνη αν έχουμε τυπώσει κάτι και θέλουμε να τυπώσουμε κάτι άλλο.).</a:t>
            </a:r>
          </a:p>
          <a:p>
            <a:pPr>
              <a:buFont typeface="Wingdings" panose="05000000000000000000" pitchFamily="2" charset="2"/>
              <a:buChar char="q"/>
            </a:pPr>
            <a:r>
              <a:rPr lang="en-US" sz="2800" b="1" dirty="0"/>
              <a:t>home</a:t>
            </a:r>
            <a:r>
              <a:rPr lang="en-US" sz="2800" b="1" dirty="0" smtClean="0"/>
              <a:t>()</a:t>
            </a:r>
          </a:p>
          <a:p>
            <a:pPr marL="0" indent="0">
              <a:buNone/>
            </a:pPr>
            <a:r>
              <a:rPr lang="el-GR" sz="2800" dirty="0"/>
              <a:t>Τ</a:t>
            </a:r>
            <a:r>
              <a:rPr lang="el-GR" sz="2800" dirty="0" smtClean="0"/>
              <a:t>οποθετεί </a:t>
            </a:r>
            <a:r>
              <a:rPr lang="el-GR" sz="2800" dirty="0"/>
              <a:t>τον κέρσορα πάνω αριστερά στην </a:t>
            </a:r>
            <a:r>
              <a:rPr lang="el-GR" sz="2800" dirty="0" smtClean="0"/>
              <a:t>οθόνη χωρίς </a:t>
            </a:r>
            <a:r>
              <a:rPr lang="el-GR" sz="2800" dirty="0"/>
              <a:t>να </a:t>
            </a:r>
            <a:r>
              <a:rPr lang="el-GR" sz="2800" dirty="0" smtClean="0"/>
              <a:t>την καθαρίζει.</a:t>
            </a:r>
          </a:p>
          <a:p>
            <a:pPr>
              <a:buFont typeface="Wingdings" panose="05000000000000000000" pitchFamily="2" charset="2"/>
              <a:buChar char="q"/>
            </a:pPr>
            <a:r>
              <a:rPr lang="en-US" sz="2800" b="1" dirty="0" smtClean="0"/>
              <a:t>Blink()</a:t>
            </a:r>
            <a:endParaRPr lang="el-GR" sz="2800" b="1" dirty="0" smtClean="0"/>
          </a:p>
          <a:p>
            <a:pPr marL="0" indent="0">
              <a:buNone/>
            </a:pPr>
            <a:r>
              <a:rPr lang="el-GR" sz="2800" dirty="0" smtClean="0"/>
              <a:t>Ο κέρσορας αναβοσβήνει.</a:t>
            </a:r>
          </a:p>
        </p:txBody>
      </p:sp>
    </p:spTree>
    <p:extLst>
      <p:ext uri="{BB962C8B-B14F-4D97-AF65-F5344CB8AC3E}">
        <p14:creationId xmlns:p14="http://schemas.microsoft.com/office/powerpoint/2010/main" val="997125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80" y="1737360"/>
            <a:ext cx="10953822" cy="4741078"/>
          </a:xfrm>
        </p:spPr>
        <p:txBody>
          <a:bodyPr>
            <a:normAutofit/>
          </a:bodyPr>
          <a:lstStyle/>
          <a:p>
            <a:pPr>
              <a:buFont typeface="Wingdings" panose="05000000000000000000" pitchFamily="2" charset="2"/>
              <a:buChar char="q"/>
            </a:pPr>
            <a:r>
              <a:rPr lang="en-US" sz="2800" b="1" dirty="0" err="1"/>
              <a:t>noBlink</a:t>
            </a:r>
            <a:r>
              <a:rPr lang="en-US" sz="2800" b="1" dirty="0"/>
              <a:t>() </a:t>
            </a:r>
            <a:endParaRPr lang="el-GR" sz="2800" b="1" dirty="0" smtClean="0"/>
          </a:p>
          <a:p>
            <a:pPr marL="0" indent="0">
              <a:buNone/>
            </a:pPr>
            <a:r>
              <a:rPr lang="el-GR" sz="2800" dirty="0"/>
              <a:t>Ο </a:t>
            </a:r>
            <a:r>
              <a:rPr lang="el-GR" sz="2800" dirty="0" smtClean="0"/>
              <a:t>κέρσορας δεν </a:t>
            </a:r>
            <a:r>
              <a:rPr lang="el-GR" sz="2800" dirty="0"/>
              <a:t>αναβοσβήνει</a:t>
            </a:r>
            <a:r>
              <a:rPr lang="el-GR" sz="2800" dirty="0" smtClean="0"/>
              <a:t>.</a:t>
            </a:r>
            <a:endParaRPr lang="el-GR" sz="2800" dirty="0"/>
          </a:p>
          <a:p>
            <a:pPr>
              <a:buFont typeface="Wingdings" panose="05000000000000000000" pitchFamily="2" charset="2"/>
              <a:buChar char="q"/>
            </a:pPr>
            <a:r>
              <a:rPr lang="en-US" sz="2800" b="1" dirty="0" err="1" smtClean="0"/>
              <a:t>lcd.noCursor</a:t>
            </a:r>
            <a:r>
              <a:rPr lang="en-US" sz="2800" b="1" dirty="0" smtClean="0"/>
              <a:t>()</a:t>
            </a:r>
          </a:p>
          <a:p>
            <a:pPr marL="0" indent="0">
              <a:buNone/>
            </a:pPr>
            <a:r>
              <a:rPr lang="el-GR" sz="2800" dirty="0" smtClean="0"/>
              <a:t>Αποκρύπτει τον κέρσορα.</a:t>
            </a:r>
            <a:endParaRPr lang="el-GR" sz="2800" dirty="0"/>
          </a:p>
          <a:p>
            <a:pPr>
              <a:buFont typeface="Wingdings" panose="05000000000000000000" pitchFamily="2" charset="2"/>
              <a:buChar char="q"/>
            </a:pPr>
            <a:r>
              <a:rPr lang="en-US" sz="2800" b="1" dirty="0" err="1"/>
              <a:t>lcd.scrollDisplayRight</a:t>
            </a:r>
            <a:r>
              <a:rPr lang="en-US" sz="2800" b="1" dirty="0"/>
              <a:t>() </a:t>
            </a:r>
            <a:r>
              <a:rPr lang="en-US" sz="2800" dirty="0"/>
              <a:t>or</a:t>
            </a:r>
            <a:r>
              <a:rPr lang="en-US" sz="2800" b="1" dirty="0"/>
              <a:t> </a:t>
            </a:r>
            <a:r>
              <a:rPr lang="en-US" sz="2800" b="1" dirty="0" err="1"/>
              <a:t>lcd.scrollDisplayLeft</a:t>
            </a:r>
            <a:r>
              <a:rPr lang="en-US" sz="2800" b="1" dirty="0"/>
              <a:t>()</a:t>
            </a:r>
          </a:p>
          <a:p>
            <a:r>
              <a:rPr lang="el-GR" sz="2800" dirty="0" smtClean="0"/>
              <a:t>Πραγματοποιεί </a:t>
            </a:r>
            <a:r>
              <a:rPr lang="el-GR" sz="2800" dirty="0"/>
              <a:t>κύλιση στα περιεχόμενα της οθόνης ένα κενό προς τα δεξιά </a:t>
            </a:r>
            <a:r>
              <a:rPr lang="el-GR" sz="2800" dirty="0" smtClean="0"/>
              <a:t>ή προς τα αριστερά.</a:t>
            </a:r>
          </a:p>
          <a:p>
            <a:r>
              <a:rPr lang="el-GR" sz="2800" dirty="0"/>
              <a:t>Εάν </a:t>
            </a:r>
            <a:r>
              <a:rPr lang="el-GR" sz="2800" dirty="0" smtClean="0"/>
              <a:t>θέλουμε </a:t>
            </a:r>
            <a:r>
              <a:rPr lang="el-GR" sz="2800" dirty="0"/>
              <a:t>να </a:t>
            </a:r>
            <a:r>
              <a:rPr lang="el-GR" sz="2800" dirty="0" smtClean="0"/>
              <a:t>μετακινούμε </a:t>
            </a:r>
            <a:r>
              <a:rPr lang="el-GR" sz="2800" dirty="0"/>
              <a:t>συνεχώς </a:t>
            </a:r>
            <a:r>
              <a:rPr lang="el-GR" sz="2800" dirty="0" smtClean="0"/>
              <a:t>το </a:t>
            </a:r>
            <a:r>
              <a:rPr lang="el-GR" sz="2800" dirty="0"/>
              <a:t>κείμενο, πρέπει να </a:t>
            </a:r>
            <a:r>
              <a:rPr lang="el-GR" sz="2800" dirty="0" smtClean="0"/>
              <a:t>χρησιμοποιήσουμε </a:t>
            </a:r>
            <a:r>
              <a:rPr lang="el-GR" sz="2800" dirty="0"/>
              <a:t>αυτές τις λειτουργίες μέσα σε ένα </a:t>
            </a:r>
            <a:r>
              <a:rPr lang="el-GR" sz="2800" dirty="0" smtClean="0"/>
              <a:t>«βρόχο </a:t>
            </a:r>
            <a:r>
              <a:rPr lang="en-US" sz="2800" dirty="0" smtClean="0"/>
              <a:t>for</a:t>
            </a:r>
            <a:r>
              <a:rPr lang="el-GR" sz="2800" dirty="0" smtClean="0"/>
              <a:t>».</a:t>
            </a:r>
            <a:endParaRPr lang="el-GR" sz="2800" dirty="0"/>
          </a:p>
          <a:p>
            <a:endParaRPr lang="el-GR" sz="2800" dirty="0"/>
          </a:p>
        </p:txBody>
      </p:sp>
    </p:spTree>
    <p:extLst>
      <p:ext uri="{BB962C8B-B14F-4D97-AF65-F5344CB8AC3E}">
        <p14:creationId xmlns:p14="http://schemas.microsoft.com/office/powerpoint/2010/main" val="98325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p:txBody>
          <a:bodyPr>
            <a:normAutofit/>
          </a:bodyPr>
          <a:lstStyle/>
          <a:p>
            <a:pPr>
              <a:buFont typeface="Wingdings" panose="05000000000000000000" pitchFamily="2" charset="2"/>
              <a:buChar char="q"/>
            </a:pPr>
            <a:r>
              <a:rPr lang="en-US" sz="2800" b="1" dirty="0"/>
              <a:t>byte </a:t>
            </a:r>
            <a:r>
              <a:rPr lang="en-US" sz="2800" b="1" dirty="0" smtClean="0"/>
              <a:t>character[8</a:t>
            </a:r>
            <a:r>
              <a:rPr lang="en-US" sz="2800" b="1" dirty="0"/>
              <a:t>] = </a:t>
            </a:r>
            <a:r>
              <a:rPr lang="en-US" sz="2800" b="1" dirty="0" smtClean="0"/>
              <a:t>{…};</a:t>
            </a:r>
          </a:p>
          <a:p>
            <a:pPr marL="0" indent="0">
              <a:buNone/>
            </a:pPr>
            <a:r>
              <a:rPr lang="el-GR" sz="2800" dirty="0" smtClean="0"/>
              <a:t>Δημιουργεί πίνακα με τα</a:t>
            </a:r>
            <a:r>
              <a:rPr lang="en-US" sz="2800" dirty="0" smtClean="0"/>
              <a:t> bytes(8 bits</a:t>
            </a:r>
            <a:r>
              <a:rPr lang="el-GR" sz="2800" dirty="0" smtClean="0"/>
              <a:t> κάθε </a:t>
            </a:r>
            <a:r>
              <a:rPr lang="en-US" sz="2800" dirty="0" smtClean="0"/>
              <a:t>byte)</a:t>
            </a:r>
            <a:r>
              <a:rPr lang="el-GR" sz="2800" dirty="0" smtClean="0"/>
              <a:t> που απαιτείται για τον κάθε χαρακτήρα.</a:t>
            </a:r>
          </a:p>
          <a:p>
            <a:pPr>
              <a:buFont typeface="Wingdings" panose="05000000000000000000" pitchFamily="2" charset="2"/>
              <a:buChar char="q"/>
            </a:pPr>
            <a:r>
              <a:rPr lang="en-US" sz="2800" b="1" dirty="0" err="1" smtClean="0"/>
              <a:t>lcd.createChar</a:t>
            </a:r>
            <a:r>
              <a:rPr lang="en-US" sz="2800" b="1" dirty="0" smtClean="0"/>
              <a:t>(</a:t>
            </a:r>
            <a:r>
              <a:rPr lang="en-US" sz="2800" b="1" dirty="0" err="1" smtClean="0"/>
              <a:t>character’s_number</a:t>
            </a:r>
            <a:r>
              <a:rPr lang="en-US" sz="2800" b="1" dirty="0" smtClean="0"/>
              <a:t>, </a:t>
            </a:r>
            <a:r>
              <a:rPr lang="en-US" sz="2800" b="1" dirty="0" err="1" smtClean="0"/>
              <a:t>array_name</a:t>
            </a:r>
            <a:r>
              <a:rPr lang="en-US" sz="2800" b="1" dirty="0" smtClean="0"/>
              <a:t>);</a:t>
            </a:r>
          </a:p>
          <a:p>
            <a:pPr marL="0" indent="0">
              <a:buNone/>
            </a:pPr>
            <a:r>
              <a:rPr lang="el-GR" sz="2800" dirty="0" smtClean="0"/>
              <a:t>Δημιουργεί τον χαρακτήρα.</a:t>
            </a:r>
          </a:p>
          <a:p>
            <a:pPr>
              <a:buFont typeface="Wingdings" panose="05000000000000000000" pitchFamily="2" charset="2"/>
              <a:buChar char="q"/>
            </a:pPr>
            <a:r>
              <a:rPr lang="en-US" sz="2800" b="1" dirty="0" err="1" smtClean="0"/>
              <a:t>lcd.write</a:t>
            </a:r>
            <a:r>
              <a:rPr lang="en-US" sz="2800" b="1" dirty="0" smtClean="0"/>
              <a:t>(byte(</a:t>
            </a:r>
            <a:r>
              <a:rPr lang="en-US" sz="2800" b="1" dirty="0" err="1"/>
              <a:t>character’s_number</a:t>
            </a:r>
            <a:r>
              <a:rPr lang="en-US" sz="2800" b="1" dirty="0" smtClean="0"/>
              <a:t>));</a:t>
            </a:r>
            <a:endParaRPr lang="en-US" sz="2800" b="1" dirty="0"/>
          </a:p>
          <a:p>
            <a:pPr marL="0" indent="0">
              <a:buNone/>
            </a:pPr>
            <a:r>
              <a:rPr lang="el-GR" sz="2800" dirty="0"/>
              <a:t>Τυπώνει τον χαρακτήρα.</a:t>
            </a:r>
          </a:p>
          <a:p>
            <a:pPr marL="0" indent="0">
              <a:buNone/>
            </a:pPr>
            <a:endParaRPr lang="el-GR" sz="2800" dirty="0"/>
          </a:p>
        </p:txBody>
      </p:sp>
    </p:spTree>
    <p:extLst>
      <p:ext uri="{BB962C8B-B14F-4D97-AF65-F5344CB8AC3E}">
        <p14:creationId xmlns:p14="http://schemas.microsoft.com/office/powerpoint/2010/main" val="30947560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79" y="1802921"/>
            <a:ext cx="10936569" cy="2976113"/>
          </a:xfrm>
        </p:spPr>
        <p:txBody>
          <a:bodyPr>
            <a:noAutofit/>
          </a:bodyPr>
          <a:lstStyle/>
          <a:p>
            <a:pPr>
              <a:buFont typeface="Wingdings" panose="05000000000000000000" pitchFamily="2" charset="2"/>
              <a:buChar char="q"/>
            </a:pPr>
            <a:r>
              <a:rPr lang="en-US" sz="2800" b="1" dirty="0"/>
              <a:t>display</a:t>
            </a:r>
            <a:r>
              <a:rPr lang="en-US" sz="2800" b="1" dirty="0" smtClean="0"/>
              <a:t>()</a:t>
            </a:r>
            <a:endParaRPr lang="el-GR" sz="2800" b="1" dirty="0" smtClean="0"/>
          </a:p>
          <a:p>
            <a:pPr marL="0" indent="0">
              <a:buNone/>
            </a:pPr>
            <a:r>
              <a:rPr lang="el-GR" sz="2800" dirty="0" smtClean="0"/>
              <a:t>Δείχνει στην οθόνη το κείμενο ή τον κέρσορα που έχουμε τυπώσει.</a:t>
            </a:r>
            <a:endParaRPr lang="en-US" sz="2800" dirty="0"/>
          </a:p>
          <a:p>
            <a:pPr>
              <a:buFont typeface="Wingdings" panose="05000000000000000000" pitchFamily="2" charset="2"/>
              <a:buChar char="q"/>
            </a:pPr>
            <a:r>
              <a:rPr lang="en-US" sz="2800" b="1" dirty="0" err="1" smtClean="0"/>
              <a:t>noDisplay</a:t>
            </a:r>
            <a:r>
              <a:rPr lang="en-US" sz="2800" b="1" dirty="0"/>
              <a:t>()</a:t>
            </a:r>
          </a:p>
          <a:p>
            <a:r>
              <a:rPr lang="el-GR" sz="2800" dirty="0" smtClean="0"/>
              <a:t>Αποκρύπτει από την </a:t>
            </a:r>
            <a:r>
              <a:rPr lang="el-GR" sz="2800" dirty="0"/>
              <a:t>οθόνη το κείμενο ή τον κέρσορα που έχουμε τυπώσει</a:t>
            </a:r>
            <a:r>
              <a:rPr lang="el-GR" sz="2800" dirty="0" smtClean="0"/>
              <a:t>. Οι πληροφορίες αυτές παραμένουν στη μνήμη.</a:t>
            </a:r>
          </a:p>
        </p:txBody>
      </p:sp>
    </p:spTree>
    <p:extLst>
      <p:ext uri="{BB962C8B-B14F-4D97-AF65-F5344CB8AC3E}">
        <p14:creationId xmlns:p14="http://schemas.microsoft.com/office/powerpoint/2010/main" val="1376504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79" y="1845733"/>
            <a:ext cx="10988329" cy="4520561"/>
          </a:xfrm>
        </p:spPr>
        <p:txBody>
          <a:bodyPr>
            <a:normAutofit lnSpcReduction="10000"/>
          </a:bodyPr>
          <a:lstStyle/>
          <a:p>
            <a:pPr>
              <a:buFont typeface="Wingdings" panose="05000000000000000000" pitchFamily="2" charset="2"/>
              <a:buChar char="q"/>
            </a:pPr>
            <a:r>
              <a:rPr lang="en-US" sz="2800" b="1" dirty="0" err="1"/>
              <a:t>autoscroll</a:t>
            </a:r>
            <a:r>
              <a:rPr lang="en-US" sz="2800" b="1" dirty="0"/>
              <a:t>()</a:t>
            </a:r>
            <a:endParaRPr lang="en-US" sz="2800" dirty="0"/>
          </a:p>
          <a:p>
            <a:r>
              <a:rPr lang="el-GR" sz="2800" dirty="0"/>
              <a:t>Αυτή η λειτουργία ενεργοποιεί την αυτόματη κύλιση της οθόνης LCD. Αυτό αναγκάζει κάθε έξοδο χαρακτήρων στην οθόνη να ωθήσει τους προηγούμενους χαρακτήρες κατά ένα κενό. Εάν η τρέχουσα κατεύθυνση κειμένου είναι αριστερά προς τα δεξιά (η προεπιλογή), η οθόνη μετακινείται προς τα αριστερά. Εάν η τρέχουσα κατεύθυνση είναι δεξιά προς τα αριστερά, η οθόνη μετακινείται προς τα δεξιά. Αυτό έχει ως αποτέλεσμα την έξοδο κάθε νέου χαρακτήρα στην ίδια θέση στην οθόνη LCD</a:t>
            </a:r>
            <a:r>
              <a:rPr lang="el-GR" sz="2800" dirty="0" smtClean="0"/>
              <a:t>.</a:t>
            </a:r>
          </a:p>
          <a:p>
            <a:pPr>
              <a:buFont typeface="Wingdings" panose="05000000000000000000" pitchFamily="2" charset="2"/>
              <a:buChar char="q"/>
            </a:pPr>
            <a:r>
              <a:rPr lang="en-US" sz="2800" b="1" dirty="0" err="1"/>
              <a:t>noAutoscroll</a:t>
            </a:r>
            <a:r>
              <a:rPr lang="en-US" sz="2800" b="1" dirty="0"/>
              <a:t>()</a:t>
            </a:r>
          </a:p>
          <a:p>
            <a:r>
              <a:rPr lang="el-GR" sz="2800" dirty="0" smtClean="0"/>
              <a:t>Απενεργοποιεί </a:t>
            </a:r>
            <a:r>
              <a:rPr lang="el-GR" sz="2800" dirty="0"/>
              <a:t>την αυτόματη κύλιση της οθόνης LCD. </a:t>
            </a:r>
            <a:endParaRPr lang="en-US" sz="2800" dirty="0"/>
          </a:p>
          <a:p>
            <a:endParaRPr lang="en-US" sz="2800" dirty="0"/>
          </a:p>
          <a:p>
            <a:endParaRPr lang="el-GR" sz="2800" dirty="0"/>
          </a:p>
        </p:txBody>
      </p:sp>
    </p:spTree>
    <p:extLst>
      <p:ext uri="{BB962C8B-B14F-4D97-AF65-F5344CB8AC3E}">
        <p14:creationId xmlns:p14="http://schemas.microsoft.com/office/powerpoint/2010/main" val="2582533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dirty="0"/>
              <a:t>Βασικές εντολές</a:t>
            </a:r>
          </a:p>
        </p:txBody>
      </p:sp>
      <p:sp>
        <p:nvSpPr>
          <p:cNvPr id="3" name="Θέση περιεχομένου 2"/>
          <p:cNvSpPr>
            <a:spLocks noGrp="1"/>
          </p:cNvSpPr>
          <p:nvPr>
            <p:ph idx="1"/>
          </p:nvPr>
        </p:nvSpPr>
        <p:spPr>
          <a:xfrm>
            <a:off x="1097280" y="1845734"/>
            <a:ext cx="10058400" cy="2501979"/>
          </a:xfrm>
        </p:spPr>
        <p:txBody>
          <a:bodyPr>
            <a:normAutofit/>
          </a:bodyPr>
          <a:lstStyle/>
          <a:p>
            <a:pPr>
              <a:buFont typeface="Wingdings" panose="05000000000000000000" pitchFamily="2" charset="2"/>
              <a:buChar char="q"/>
            </a:pPr>
            <a:r>
              <a:rPr lang="en-US" sz="2800" b="1" dirty="0" err="1" smtClean="0"/>
              <a:t>leftToRight</a:t>
            </a:r>
            <a:r>
              <a:rPr lang="en-US" sz="2800" b="1" dirty="0"/>
              <a:t>()</a:t>
            </a:r>
          </a:p>
          <a:p>
            <a:r>
              <a:rPr lang="el-GR" sz="2800" dirty="0" smtClean="0"/>
              <a:t>Το κείμενο κυλάει προς τα δεξιά του κέρσορα</a:t>
            </a:r>
            <a:r>
              <a:rPr lang="en-US" sz="2800" dirty="0" smtClean="0"/>
              <a:t>(default</a:t>
            </a:r>
            <a:r>
              <a:rPr lang="en-US" sz="2800" dirty="0"/>
              <a:t>).</a:t>
            </a:r>
          </a:p>
          <a:p>
            <a:pPr>
              <a:buFont typeface="Wingdings" panose="05000000000000000000" pitchFamily="2" charset="2"/>
              <a:buChar char="q"/>
            </a:pPr>
            <a:r>
              <a:rPr lang="en-US" sz="2800" b="1" dirty="0" err="1"/>
              <a:t>rightToLeft</a:t>
            </a:r>
            <a:r>
              <a:rPr lang="en-US" sz="2800" b="1" dirty="0"/>
              <a:t>()</a:t>
            </a:r>
          </a:p>
          <a:p>
            <a:r>
              <a:rPr lang="el-GR" sz="2800" dirty="0"/>
              <a:t>Το κείμενο κυλάει προς τα </a:t>
            </a:r>
            <a:r>
              <a:rPr lang="el-GR" sz="2800" dirty="0" smtClean="0"/>
              <a:t>αριστερά </a:t>
            </a:r>
            <a:r>
              <a:rPr lang="el-GR" sz="2800" dirty="0"/>
              <a:t>του κέρσορα</a:t>
            </a:r>
            <a:r>
              <a:rPr lang="en-US" sz="2800" dirty="0"/>
              <a:t>(default).</a:t>
            </a:r>
          </a:p>
          <a:p>
            <a:endParaRPr lang="el-GR" sz="2800" dirty="0"/>
          </a:p>
        </p:txBody>
      </p:sp>
    </p:spTree>
    <p:extLst>
      <p:ext uri="{BB962C8B-B14F-4D97-AF65-F5344CB8AC3E}">
        <p14:creationId xmlns:p14="http://schemas.microsoft.com/office/powerpoint/2010/main" val="2052417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a:t>
            </a:r>
            <a:r>
              <a:rPr lang="en-US" dirty="0" smtClean="0"/>
              <a:t>Display</a:t>
            </a:r>
            <a:r>
              <a:rPr lang="el-GR" dirty="0" smtClean="0"/>
              <a:t>(</a:t>
            </a:r>
            <a:r>
              <a:rPr lang="en-US" dirty="0"/>
              <a:t>Liquid Crystal Display </a:t>
            </a:r>
            <a:r>
              <a:rPr lang="el-GR" dirty="0" smtClean="0"/>
              <a:t>)</a:t>
            </a:r>
            <a:endParaRPr lang="el-GR" dirty="0"/>
          </a:p>
        </p:txBody>
      </p:sp>
      <p:sp>
        <p:nvSpPr>
          <p:cNvPr id="3" name="Θέση περιεχομένου 2"/>
          <p:cNvSpPr>
            <a:spLocks noGrp="1"/>
          </p:cNvSpPr>
          <p:nvPr>
            <p:ph idx="1"/>
          </p:nvPr>
        </p:nvSpPr>
        <p:spPr>
          <a:xfrm>
            <a:off x="1097279" y="1845734"/>
            <a:ext cx="10513875" cy="2174176"/>
          </a:xfrm>
        </p:spPr>
        <p:txBody>
          <a:bodyPr>
            <a:normAutofit lnSpcReduction="10000"/>
          </a:bodyPr>
          <a:lstStyle/>
          <a:p>
            <a:r>
              <a:rPr lang="el-GR" sz="2800" u="sng" dirty="0"/>
              <a:t>Οθόνη υγρών κρυστάλλων (LCD</a:t>
            </a:r>
            <a:r>
              <a:rPr lang="el-GR" sz="2800" u="sng" dirty="0" smtClean="0"/>
              <a:t>)</a:t>
            </a:r>
            <a:r>
              <a:rPr lang="en-US" sz="2800" dirty="0" smtClean="0"/>
              <a:t>:</a:t>
            </a:r>
            <a:r>
              <a:rPr lang="el-GR" sz="2800" dirty="0" smtClean="0"/>
              <a:t> </a:t>
            </a:r>
            <a:r>
              <a:rPr lang="el-GR" sz="2800" dirty="0"/>
              <a:t>Ένας </a:t>
            </a:r>
            <a:r>
              <a:rPr lang="el-GR" sz="2800" dirty="0" smtClean="0"/>
              <a:t>τύπος</a:t>
            </a:r>
            <a:r>
              <a:rPr lang="en-US" sz="2800" dirty="0" smtClean="0"/>
              <a:t> </a:t>
            </a:r>
            <a:r>
              <a:rPr lang="el-GR" sz="2800" dirty="0" smtClean="0"/>
              <a:t>οθόνης </a:t>
            </a:r>
            <a:r>
              <a:rPr lang="el-GR" sz="2800" dirty="0"/>
              <a:t>που βασίζεται σε κρυστάλλους υγρών. Οι LCD είναι διαθέσιμες σε πολλά μεγέθη, </a:t>
            </a:r>
            <a:r>
              <a:rPr lang="el-GR" sz="2800" dirty="0" smtClean="0"/>
              <a:t>σχήματα</a:t>
            </a:r>
            <a:r>
              <a:rPr lang="en-US" sz="2800" dirty="0" smtClean="0"/>
              <a:t> </a:t>
            </a:r>
            <a:r>
              <a:rPr lang="el-GR" sz="2800" dirty="0" smtClean="0"/>
              <a:t>και </a:t>
            </a:r>
            <a:r>
              <a:rPr lang="el-GR" sz="2800" dirty="0"/>
              <a:t>στυλ. </a:t>
            </a:r>
            <a:endParaRPr lang="en-US" sz="2800" dirty="0" smtClean="0"/>
          </a:p>
          <a:p>
            <a:r>
              <a:rPr lang="el-GR" sz="2800" dirty="0"/>
              <a:t>Η οθόνη LCD μπορεί να χρησιμοποιηθεί για την εμφάνιση αλφαριθμητικών χαρακτήρων. </a:t>
            </a:r>
          </a:p>
        </p:txBody>
      </p:sp>
      <p:pic>
        <p:nvPicPr>
          <p:cNvPr id="6" name="Εικόνα 5"/>
          <p:cNvPicPr>
            <a:picLocks noChangeAspect="1"/>
          </p:cNvPicPr>
          <p:nvPr/>
        </p:nvPicPr>
        <p:blipFill>
          <a:blip r:embed="rId2"/>
          <a:stretch>
            <a:fillRect/>
          </a:stretch>
        </p:blipFill>
        <p:spPr>
          <a:xfrm>
            <a:off x="1097279" y="4057182"/>
            <a:ext cx="4261449" cy="2060561"/>
          </a:xfrm>
          <a:prstGeom prst="rect">
            <a:avLst/>
          </a:prstGeom>
        </p:spPr>
      </p:pic>
      <p:pic>
        <p:nvPicPr>
          <p:cNvPr id="7" name="Εικόνα 6"/>
          <p:cNvPicPr>
            <a:picLocks noChangeAspect="1"/>
          </p:cNvPicPr>
          <p:nvPr/>
        </p:nvPicPr>
        <p:blipFill>
          <a:blip r:embed="rId3"/>
          <a:stretch>
            <a:fillRect/>
          </a:stretch>
        </p:blipFill>
        <p:spPr>
          <a:xfrm>
            <a:off x="5962578" y="4083461"/>
            <a:ext cx="4237295" cy="2008002"/>
          </a:xfrm>
          <a:prstGeom prst="rect">
            <a:avLst/>
          </a:prstGeom>
        </p:spPr>
      </p:pic>
    </p:spTree>
    <p:extLst>
      <p:ext uri="{BB962C8B-B14F-4D97-AF65-F5344CB8AC3E}">
        <p14:creationId xmlns:p14="http://schemas.microsoft.com/office/powerpoint/2010/main" val="4562925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3"/>
          <p:cNvPicPr>
            <a:picLocks noChangeAspect="1"/>
          </p:cNvPicPr>
          <p:nvPr/>
        </p:nvPicPr>
        <p:blipFill rotWithShape="1">
          <a:blip r:embed="rId2"/>
          <a:srcRect l="196" t="1385" r="587"/>
          <a:stretch/>
        </p:blipFill>
        <p:spPr>
          <a:xfrm>
            <a:off x="3267491" y="123110"/>
            <a:ext cx="8766358" cy="6156920"/>
          </a:xfrm>
          <a:prstGeom prst="rect">
            <a:avLst/>
          </a:prstGeom>
        </p:spPr>
      </p:pic>
      <p:sp>
        <p:nvSpPr>
          <p:cNvPr id="3" name="TextBox 2"/>
          <p:cNvSpPr txBox="1"/>
          <p:nvPr/>
        </p:nvSpPr>
        <p:spPr>
          <a:xfrm>
            <a:off x="120770" y="2601405"/>
            <a:ext cx="3062378" cy="1200329"/>
          </a:xfrm>
          <a:prstGeom prst="rect">
            <a:avLst/>
          </a:prstGeom>
          <a:noFill/>
        </p:spPr>
        <p:txBody>
          <a:bodyPr wrap="square" rtlCol="0">
            <a:spAutoFit/>
          </a:bodyPr>
          <a:lstStyle/>
          <a:p>
            <a:r>
              <a:rPr lang="el-GR" sz="3600" dirty="0" smtClean="0"/>
              <a:t>Συνδεσμολογία οθόνης</a:t>
            </a:r>
            <a:endParaRPr lang="el-GR" sz="3600" dirty="0"/>
          </a:p>
        </p:txBody>
      </p:sp>
    </p:spTree>
    <p:extLst>
      <p:ext uri="{BB962C8B-B14F-4D97-AF65-F5344CB8AC3E}">
        <p14:creationId xmlns:p14="http://schemas.microsoft.com/office/powerpoint/2010/main" val="3366248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smtClean="0"/>
              <a:t>Project 1</a:t>
            </a:r>
            <a:endParaRPr lang="el-GR" dirty="0"/>
          </a:p>
        </p:txBody>
      </p:sp>
      <p:sp>
        <p:nvSpPr>
          <p:cNvPr id="4" name="Θέση περιεχομένου 3"/>
          <p:cNvSpPr>
            <a:spLocks noGrp="1"/>
          </p:cNvSpPr>
          <p:nvPr>
            <p:ph idx="1"/>
          </p:nvPr>
        </p:nvSpPr>
        <p:spPr>
          <a:xfrm>
            <a:off x="1097279" y="1845733"/>
            <a:ext cx="10677777" cy="4580945"/>
          </a:xfrm>
        </p:spPr>
        <p:txBody>
          <a:bodyPr>
            <a:normAutofit lnSpcReduction="10000"/>
          </a:bodyPr>
          <a:lstStyle/>
          <a:p>
            <a:r>
              <a:rPr lang="el-GR" sz="2800" dirty="0"/>
              <a:t>Να τυπώνεται στην </a:t>
            </a:r>
            <a:r>
              <a:rPr lang="el-GR" sz="2800" dirty="0" smtClean="0"/>
              <a:t>οθόνη </a:t>
            </a:r>
            <a:r>
              <a:rPr lang="en-US" sz="2800" dirty="0" smtClean="0"/>
              <a:t>“Hello World!”</a:t>
            </a:r>
            <a:r>
              <a:rPr lang="el-GR" sz="2800" dirty="0" smtClean="0"/>
              <a:t> στην 1</a:t>
            </a:r>
            <a:r>
              <a:rPr lang="el-GR" sz="2800" baseline="30000" dirty="0" smtClean="0"/>
              <a:t>η</a:t>
            </a:r>
            <a:r>
              <a:rPr lang="el-GR" sz="2800" dirty="0" smtClean="0"/>
              <a:t> γραμμή και </a:t>
            </a:r>
            <a:r>
              <a:rPr lang="en-US" sz="2800" dirty="0" smtClean="0"/>
              <a:t>“Hello </a:t>
            </a:r>
            <a:r>
              <a:rPr lang="en-US" sz="2800" dirty="0" err="1" smtClean="0"/>
              <a:t>Your_name</a:t>
            </a:r>
            <a:r>
              <a:rPr lang="en-US" sz="2800" dirty="0" smtClean="0"/>
              <a:t>!” </a:t>
            </a:r>
            <a:r>
              <a:rPr lang="el-GR" sz="2800" dirty="0" smtClean="0"/>
              <a:t>στην επόμενη.</a:t>
            </a:r>
          </a:p>
          <a:p>
            <a:r>
              <a:rPr lang="el-GR" sz="2800" dirty="0" smtClean="0"/>
              <a:t>Μετά από 5</a:t>
            </a:r>
            <a:r>
              <a:rPr lang="en-US" sz="2800" dirty="0" smtClean="0"/>
              <a:t> sec </a:t>
            </a:r>
            <a:r>
              <a:rPr lang="el-GR" sz="2800" dirty="0" smtClean="0"/>
              <a:t>να τυπωθεί </a:t>
            </a:r>
            <a:r>
              <a:rPr lang="en-US" sz="2800" dirty="0" smtClean="0"/>
              <a:t>“LCD Display!”</a:t>
            </a:r>
            <a:r>
              <a:rPr lang="el-GR" sz="2800" dirty="0" smtClean="0"/>
              <a:t> και </a:t>
            </a:r>
            <a:r>
              <a:rPr lang="en-US" sz="2800" dirty="0" smtClean="0"/>
              <a:t>“LCD!” </a:t>
            </a:r>
            <a:r>
              <a:rPr lang="el-GR" sz="2800" dirty="0" smtClean="0"/>
              <a:t>στο κέντρο της οθόνης</a:t>
            </a:r>
            <a:r>
              <a:rPr lang="en-US" sz="2800" dirty="0" smtClean="0"/>
              <a:t>(1</a:t>
            </a:r>
            <a:r>
              <a:rPr lang="el-GR" sz="2800" baseline="30000" dirty="0" smtClean="0"/>
              <a:t>η</a:t>
            </a:r>
            <a:r>
              <a:rPr lang="el-GR" sz="2800" dirty="0" smtClean="0"/>
              <a:t> και 2</a:t>
            </a:r>
            <a:r>
              <a:rPr lang="el-GR" sz="2800" baseline="30000" dirty="0" smtClean="0"/>
              <a:t>η</a:t>
            </a:r>
            <a:r>
              <a:rPr lang="el-GR" sz="2800" dirty="0" smtClean="0"/>
              <a:t> γραμμή</a:t>
            </a:r>
            <a:r>
              <a:rPr lang="en-US" sz="2800" dirty="0" smtClean="0"/>
              <a:t>)</a:t>
            </a:r>
            <a:r>
              <a:rPr lang="el-GR" sz="2800" dirty="0" smtClean="0"/>
              <a:t>.</a:t>
            </a:r>
            <a:endParaRPr lang="en-US" sz="2800" dirty="0" smtClean="0"/>
          </a:p>
          <a:p>
            <a:r>
              <a:rPr lang="el-GR" sz="2800" dirty="0" smtClean="0"/>
              <a:t>Προσοχή: </a:t>
            </a:r>
            <a:r>
              <a:rPr lang="el-GR" sz="2800" u="sng" dirty="0" smtClean="0"/>
              <a:t>Δεν πρέπει σε κάθε γραμμή να ξεπεραστούν οι 16 χαρακτήρες. </a:t>
            </a:r>
            <a:r>
              <a:rPr lang="el-GR" sz="2800" dirty="0" smtClean="0"/>
              <a:t>Αν γίνει αυτό θα τυπωθούν μόνο οι πρώτοι 16 χαρακτήρες και οι υπόλοιποι θα χαθούν.</a:t>
            </a:r>
          </a:p>
          <a:p>
            <a:r>
              <a:rPr lang="el-GR" sz="2800" dirty="0" smtClean="0"/>
              <a:t>Υλικά:</a:t>
            </a:r>
          </a:p>
          <a:p>
            <a:pPr>
              <a:buFont typeface="Wingdings" panose="05000000000000000000" pitchFamily="2" charset="2"/>
              <a:buChar char="Ø"/>
            </a:pPr>
            <a:r>
              <a:rPr lang="el-GR" sz="2800" dirty="0" smtClean="0"/>
              <a:t>Οθόνη </a:t>
            </a:r>
            <a:r>
              <a:rPr lang="en-US" sz="2800" dirty="0" smtClean="0"/>
              <a:t> LCD (</a:t>
            </a:r>
            <a:r>
              <a:rPr lang="el-GR" sz="2800" dirty="0" smtClean="0"/>
              <a:t>και αντίσταση 220 </a:t>
            </a:r>
            <a:r>
              <a:rPr lang="en-US" sz="2800" dirty="0" smtClean="0"/>
              <a:t>ohm)</a:t>
            </a:r>
          </a:p>
          <a:p>
            <a:pPr>
              <a:buFont typeface="Wingdings" panose="05000000000000000000" pitchFamily="2" charset="2"/>
              <a:buChar char="Ø"/>
            </a:pPr>
            <a:r>
              <a:rPr lang="el-GR" sz="2800" dirty="0" smtClean="0"/>
              <a:t>Ποτενσιόμετρο</a:t>
            </a:r>
            <a:endParaRPr lang="en-US" sz="2800" dirty="0" smtClean="0"/>
          </a:p>
          <a:p>
            <a:pPr marL="0" indent="0">
              <a:buNone/>
            </a:pPr>
            <a:endParaRPr lang="el-GR" sz="2800" dirty="0" smtClean="0"/>
          </a:p>
        </p:txBody>
      </p:sp>
    </p:spTree>
    <p:extLst>
      <p:ext uri="{BB962C8B-B14F-4D97-AF65-F5344CB8AC3E}">
        <p14:creationId xmlns:p14="http://schemas.microsoft.com/office/powerpoint/2010/main" val="12976609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066283" y="1932424"/>
            <a:ext cx="6120393" cy="4307499"/>
          </a:xfrm>
          <a:prstGeom prst="rect">
            <a:avLst/>
          </a:prstGeom>
        </p:spPr>
      </p:pic>
    </p:spTree>
    <p:extLst>
      <p:ext uri="{BB962C8B-B14F-4D97-AF65-F5344CB8AC3E}">
        <p14:creationId xmlns:p14="http://schemas.microsoft.com/office/powerpoint/2010/main" val="12615110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10551" y="286603"/>
            <a:ext cx="10845129" cy="1450757"/>
          </a:xfrm>
        </p:spPr>
        <p:txBody>
          <a:bodyPr/>
          <a:lstStyle/>
          <a:p>
            <a:r>
              <a:rPr lang="en-US" dirty="0"/>
              <a:t>Project 1</a:t>
            </a:r>
            <a:endParaRPr lang="el-GR" dirty="0"/>
          </a:p>
        </p:txBody>
      </p:sp>
      <p:sp>
        <p:nvSpPr>
          <p:cNvPr id="3" name="Θέση περιεχομένου 2"/>
          <p:cNvSpPr>
            <a:spLocks noGrp="1"/>
          </p:cNvSpPr>
          <p:nvPr>
            <p:ph idx="1"/>
          </p:nvPr>
        </p:nvSpPr>
        <p:spPr>
          <a:xfrm>
            <a:off x="310551" y="1845734"/>
            <a:ext cx="11783683" cy="4511934"/>
          </a:xfrm>
        </p:spPr>
        <p:txBody>
          <a:bodyPr numCol="2">
            <a:normAutofit/>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LiquidCrystal.h</a:t>
            </a:r>
            <a:r>
              <a:rPr lang="en-US" dirty="0">
                <a:solidFill>
                  <a:srgbClr val="804000"/>
                </a:solidFill>
                <a:latin typeface="Courier New" panose="02070309020205020404" pitchFamily="49" charset="0"/>
              </a:rPr>
              <a:t>&gt; </a:t>
            </a:r>
            <a:r>
              <a:rPr lang="en-US" dirty="0" err="1" smtClean="0">
                <a:solidFill>
                  <a:srgbClr val="000000"/>
                </a:solidFill>
                <a:latin typeface="Courier New" panose="02070309020205020404" pitchFamily="49" charset="0"/>
              </a:rPr>
              <a:t>LiquidCrystal</a:t>
            </a:r>
            <a:r>
              <a:rPr lang="en-US" dirty="0" smtClean="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lcd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err="1">
                <a:solidFill>
                  <a:srgbClr val="008000"/>
                </a:solidFill>
                <a:latin typeface="Courier New" panose="02070309020205020404" pitchFamily="49" charset="0"/>
              </a:rPr>
              <a:t>lcd.clear</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"Hello World!"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2nd line.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"Hello Panagiota!"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1nd line, 3nd column.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"LCD Display!"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2nd line, 7nd </a:t>
            </a:r>
            <a:r>
              <a:rPr lang="en-US" dirty="0" smtClean="0">
                <a:solidFill>
                  <a:srgbClr val="008000"/>
                </a:solidFill>
                <a:latin typeface="Courier New" panose="02070309020205020404" pitchFamily="49" charset="0"/>
              </a:rPr>
              <a:t>column.</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"LCD!"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effectLst/>
            </a:endParaRPr>
          </a:p>
        </p:txBody>
      </p:sp>
    </p:spTree>
    <p:extLst>
      <p:ext uri="{BB962C8B-B14F-4D97-AF65-F5344CB8AC3E}">
        <p14:creationId xmlns:p14="http://schemas.microsoft.com/office/powerpoint/2010/main" val="29217853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036710" y="2018791"/>
            <a:ext cx="8179540"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6666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1</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007793" y="1992912"/>
            <a:ext cx="8237373"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12616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2</a:t>
            </a:r>
            <a:endParaRPr lang="el-GR" dirty="0"/>
          </a:p>
        </p:txBody>
      </p:sp>
      <p:sp>
        <p:nvSpPr>
          <p:cNvPr id="3" name="Θέση περιεχομένου 2"/>
          <p:cNvSpPr>
            <a:spLocks noGrp="1"/>
          </p:cNvSpPr>
          <p:nvPr>
            <p:ph idx="1"/>
          </p:nvPr>
        </p:nvSpPr>
        <p:spPr>
          <a:xfrm>
            <a:off x="1097280" y="1845733"/>
            <a:ext cx="10058400" cy="4649957"/>
          </a:xfrm>
        </p:spPr>
        <p:txBody>
          <a:bodyPr>
            <a:normAutofit lnSpcReduction="10000"/>
          </a:bodyPr>
          <a:lstStyle/>
          <a:p>
            <a:pPr marL="0" indent="0">
              <a:buNone/>
            </a:pPr>
            <a:r>
              <a:rPr lang="el-GR" sz="2800" b="1" dirty="0" smtClean="0"/>
              <a:t>Θερμόμετρο-Υγρόμετρο</a:t>
            </a:r>
            <a:endParaRPr lang="en-US" sz="2800" b="1" dirty="0" smtClean="0"/>
          </a:p>
          <a:p>
            <a:r>
              <a:rPr lang="el-GR" sz="2800" dirty="0" smtClean="0"/>
              <a:t>Να τυπώνεται στην οθόνη η υγρασία και η θερμοκρασία του χώρου ανά </a:t>
            </a:r>
            <a:r>
              <a:rPr lang="en-US" sz="2800" dirty="0"/>
              <a:t>2</a:t>
            </a:r>
            <a:r>
              <a:rPr lang="el-GR" sz="2800" dirty="0" smtClean="0"/>
              <a:t> </a:t>
            </a:r>
            <a:r>
              <a:rPr lang="en-US" sz="2800" dirty="0" smtClean="0"/>
              <a:t>sec</a:t>
            </a:r>
            <a:r>
              <a:rPr lang="el-GR" sz="2800" dirty="0" smtClean="0"/>
              <a:t>.</a:t>
            </a:r>
          </a:p>
          <a:p>
            <a:endParaRPr lang="el-GR" sz="2800" dirty="0"/>
          </a:p>
          <a:p>
            <a:r>
              <a:rPr lang="el-GR" sz="2800" dirty="0"/>
              <a:t>Υλικά:</a:t>
            </a:r>
          </a:p>
          <a:p>
            <a:pPr>
              <a:buFont typeface="Wingdings" panose="05000000000000000000" pitchFamily="2" charset="2"/>
              <a:buChar char="Ø"/>
            </a:pPr>
            <a:r>
              <a:rPr lang="el-GR" sz="2800" dirty="0"/>
              <a:t>Οθόνη </a:t>
            </a:r>
            <a:r>
              <a:rPr lang="en-US" sz="2800" dirty="0"/>
              <a:t> LCD</a:t>
            </a:r>
          </a:p>
          <a:p>
            <a:pPr>
              <a:buFont typeface="Wingdings" panose="05000000000000000000" pitchFamily="2" charset="2"/>
              <a:buChar char="Ø"/>
            </a:pPr>
            <a:r>
              <a:rPr lang="el-GR" sz="2800" dirty="0" smtClean="0"/>
              <a:t>Ποτενσιόμετρο</a:t>
            </a:r>
          </a:p>
          <a:p>
            <a:pPr>
              <a:buFont typeface="Wingdings" panose="05000000000000000000" pitchFamily="2" charset="2"/>
              <a:buChar char="Ø"/>
            </a:pPr>
            <a:r>
              <a:rPr lang="el-GR" sz="2800" dirty="0" smtClean="0"/>
              <a:t>Αισθητήρας θερμοκρασίας-υγρασίας</a:t>
            </a:r>
            <a:endParaRPr lang="en-US" sz="2800" dirty="0" smtClean="0"/>
          </a:p>
          <a:p>
            <a:pPr>
              <a:buFont typeface="Wingdings" panose="05000000000000000000" pitchFamily="2" charset="2"/>
              <a:buChar char="Ø"/>
            </a:pPr>
            <a:r>
              <a:rPr lang="el-GR" sz="2800" dirty="0" smtClean="0"/>
              <a:t>Αντίσταση </a:t>
            </a:r>
            <a:r>
              <a:rPr lang="el-GR" sz="2800" dirty="0"/>
              <a:t>220 </a:t>
            </a:r>
            <a:r>
              <a:rPr lang="en-US" sz="2800" dirty="0" smtClean="0"/>
              <a:t>ohm, </a:t>
            </a:r>
            <a:r>
              <a:rPr lang="el-GR" sz="2800" dirty="0" smtClean="0"/>
              <a:t>αντίσταση </a:t>
            </a:r>
            <a:r>
              <a:rPr lang="en-US" sz="2800" dirty="0"/>
              <a:t>10Kohm</a:t>
            </a:r>
            <a:endParaRPr lang="el-GR" sz="2800" dirty="0"/>
          </a:p>
          <a:p>
            <a:pPr>
              <a:buFont typeface="Wingdings" panose="05000000000000000000" pitchFamily="2" charset="2"/>
              <a:buChar char="Ø"/>
            </a:pPr>
            <a:endParaRPr lang="el-GR" sz="2800" dirty="0"/>
          </a:p>
          <a:p>
            <a:endParaRPr lang="el-GR" sz="2800" dirty="0"/>
          </a:p>
        </p:txBody>
      </p:sp>
    </p:spTree>
    <p:extLst>
      <p:ext uri="{BB962C8B-B14F-4D97-AF65-F5344CB8AC3E}">
        <p14:creationId xmlns:p14="http://schemas.microsoft.com/office/powerpoint/2010/main" val="2017378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491704" y="166574"/>
            <a:ext cx="7194431" cy="6103245"/>
          </a:xfrm>
          <a:prstGeom prst="rect">
            <a:avLst/>
          </a:prstGeom>
        </p:spPr>
      </p:pic>
      <p:sp>
        <p:nvSpPr>
          <p:cNvPr id="4" name="TextBox 3"/>
          <p:cNvSpPr txBox="1"/>
          <p:nvPr/>
        </p:nvSpPr>
        <p:spPr>
          <a:xfrm>
            <a:off x="8134709" y="1663924"/>
            <a:ext cx="3950898" cy="3108543"/>
          </a:xfrm>
          <a:prstGeom prst="rect">
            <a:avLst/>
          </a:prstGeom>
          <a:noFill/>
        </p:spPr>
        <p:txBody>
          <a:bodyPr wrap="square" rtlCol="0">
            <a:spAutoFit/>
          </a:bodyPr>
          <a:lstStyle/>
          <a:p>
            <a:r>
              <a:rPr lang="el-GR" sz="2800" dirty="0" smtClean="0"/>
              <a:t>Εμείς θα χρησιμοποιήσουμε για την οθόνη τα </a:t>
            </a:r>
            <a:r>
              <a:rPr lang="en-US" sz="2800" dirty="0" smtClean="0"/>
              <a:t>pin </a:t>
            </a:r>
            <a:r>
              <a:rPr lang="el-GR" sz="2800" dirty="0" smtClean="0"/>
              <a:t>που χρησιμοποιήσαμε και στο προηγούμενο </a:t>
            </a:r>
            <a:r>
              <a:rPr lang="en-US" sz="2800" dirty="0" smtClean="0"/>
              <a:t>project.</a:t>
            </a:r>
          </a:p>
          <a:p>
            <a:r>
              <a:rPr lang="el-GR" sz="2800" dirty="0" smtClean="0"/>
              <a:t>Δε θα αλλάξουμε τη συνδεσμολογία.</a:t>
            </a:r>
            <a:endParaRPr lang="el-GR" sz="2800" dirty="0"/>
          </a:p>
        </p:txBody>
      </p:sp>
    </p:spTree>
    <p:extLst>
      <p:ext uri="{BB962C8B-B14F-4D97-AF65-F5344CB8AC3E}">
        <p14:creationId xmlns:p14="http://schemas.microsoft.com/office/powerpoint/2010/main" val="3704923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Θέση περιεχομένου 5"/>
          <p:cNvPicPr>
            <a:picLocks noChangeAspect="1"/>
          </p:cNvPicPr>
          <p:nvPr/>
        </p:nvPicPr>
        <p:blipFill>
          <a:blip r:embed="rId2"/>
          <a:stretch>
            <a:fillRect/>
          </a:stretch>
        </p:blipFill>
        <p:spPr>
          <a:xfrm>
            <a:off x="215662" y="1350834"/>
            <a:ext cx="3656153" cy="3792408"/>
          </a:xfrm>
          <a:prstGeom prst="rect">
            <a:avLst/>
          </a:prstGeom>
        </p:spPr>
      </p:pic>
      <p:pic>
        <p:nvPicPr>
          <p:cNvPr id="3" name="Εικόνα 2"/>
          <p:cNvPicPr>
            <a:picLocks noChangeAspect="1"/>
          </p:cNvPicPr>
          <p:nvPr/>
        </p:nvPicPr>
        <p:blipFill>
          <a:blip r:embed="rId3"/>
          <a:stretch>
            <a:fillRect/>
          </a:stretch>
        </p:blipFill>
        <p:spPr>
          <a:xfrm>
            <a:off x="4689625" y="1620150"/>
            <a:ext cx="7187137" cy="3253776"/>
          </a:xfrm>
          <a:prstGeom prst="rect">
            <a:avLst/>
          </a:prstGeom>
        </p:spPr>
      </p:pic>
    </p:spTree>
    <p:extLst>
      <p:ext uri="{BB962C8B-B14F-4D97-AF65-F5344CB8AC3E}">
        <p14:creationId xmlns:p14="http://schemas.microsoft.com/office/powerpoint/2010/main" val="543665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293298" y="286603"/>
            <a:ext cx="10862382" cy="1450757"/>
          </a:xfrm>
        </p:spPr>
        <p:txBody>
          <a:bodyPr/>
          <a:lstStyle/>
          <a:p>
            <a:r>
              <a:rPr lang="en-US" dirty="0"/>
              <a:t>Project 2</a:t>
            </a:r>
            <a:endParaRPr lang="el-GR" dirty="0"/>
          </a:p>
        </p:txBody>
      </p:sp>
      <p:sp>
        <p:nvSpPr>
          <p:cNvPr id="7" name="Θέση περιεχομένου 6"/>
          <p:cNvSpPr>
            <a:spLocks noGrp="1"/>
          </p:cNvSpPr>
          <p:nvPr>
            <p:ph idx="1"/>
          </p:nvPr>
        </p:nvSpPr>
        <p:spPr>
          <a:xfrm>
            <a:off x="293298" y="1845733"/>
            <a:ext cx="11775057" cy="4727595"/>
          </a:xfrm>
        </p:spPr>
        <p:txBody>
          <a:bodyPr numCol="2">
            <a:normAutofit fontScale="77500" lnSpcReduction="20000"/>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dht.h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LiquidCrystal.h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DHT11_PIN 7 </a:t>
            </a:r>
            <a:endParaRPr lang="el-GR" dirty="0" smtClean="0">
              <a:solidFill>
                <a:srgbClr val="804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LiquidCrystal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dht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DHT</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//we declare the object. </a:t>
            </a:r>
            <a:endParaRPr lang="el-GR" dirty="0" smtClean="0">
              <a:solidFill>
                <a:srgbClr val="008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value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DHT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read11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DHT11_PIN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"Temp="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1st line, 5 column.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DHT</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temperature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1st line, 11 column.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2nd line, 1st column.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"Humidity="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2nd line, 10 column.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DHT</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humidity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2nd line, 15 column.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3761421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a:t>
            </a:r>
            <a:r>
              <a:rPr lang="en-US" dirty="0" smtClean="0"/>
              <a:t>Display</a:t>
            </a:r>
            <a:endParaRPr lang="el-GR" dirty="0"/>
          </a:p>
        </p:txBody>
      </p:sp>
      <p:sp>
        <p:nvSpPr>
          <p:cNvPr id="3" name="Θέση περιεχομένου 2"/>
          <p:cNvSpPr>
            <a:spLocks noGrp="1"/>
          </p:cNvSpPr>
          <p:nvPr>
            <p:ph idx="1"/>
          </p:nvPr>
        </p:nvSpPr>
        <p:spPr>
          <a:xfrm>
            <a:off x="1097280" y="1845733"/>
            <a:ext cx="4473496" cy="4399791"/>
          </a:xfrm>
        </p:spPr>
        <p:txBody>
          <a:bodyPr>
            <a:normAutofit/>
          </a:bodyPr>
          <a:lstStyle/>
          <a:p>
            <a:pPr marL="0" indent="0">
              <a:buNone/>
            </a:pPr>
            <a:r>
              <a:rPr lang="el-GR" sz="2800" dirty="0" smtClean="0"/>
              <a:t>Η </a:t>
            </a:r>
            <a:r>
              <a:rPr lang="el-GR" sz="2800" dirty="0"/>
              <a:t>οθόνη LCD 16x2 είναι πολύ βασική μονάδα και χρησιμοποιείται πολύ συχνά σε διάφορες συσκευές και κυκλώματα. Μια οθόνη LCD 16x2 σημαίνει ότι μπορεί να εμφανίζει 16 χαρακτήρες ανά γραμμή και υπάρχουν 2 τέτοιες </a:t>
            </a:r>
            <a:r>
              <a:rPr lang="el-GR" sz="2800" dirty="0" smtClean="0"/>
              <a:t>γραμμές</a:t>
            </a:r>
            <a:r>
              <a:rPr lang="en-US" sz="2800" dirty="0" smtClean="0"/>
              <a:t>(</a:t>
            </a:r>
            <a:r>
              <a:rPr lang="el-GR" sz="2800" dirty="0" smtClean="0"/>
              <a:t>σύνολο 32 χαρακτήρες</a:t>
            </a:r>
            <a:r>
              <a:rPr lang="en-US" sz="2800" dirty="0" smtClean="0"/>
              <a:t>)</a:t>
            </a:r>
            <a:r>
              <a:rPr lang="el-GR" sz="2800" dirty="0" smtClean="0"/>
              <a:t>.</a:t>
            </a:r>
            <a:endParaRPr lang="el-GR" sz="2800" dirty="0"/>
          </a:p>
        </p:txBody>
      </p:sp>
      <p:pic>
        <p:nvPicPr>
          <p:cNvPr id="5" name="Εικόνα 4"/>
          <p:cNvPicPr>
            <a:picLocks noChangeAspect="1"/>
          </p:cNvPicPr>
          <p:nvPr/>
        </p:nvPicPr>
        <p:blipFill>
          <a:blip r:embed="rId2"/>
          <a:stretch>
            <a:fillRect/>
          </a:stretch>
        </p:blipFill>
        <p:spPr>
          <a:xfrm>
            <a:off x="5570776" y="1845734"/>
            <a:ext cx="6105525" cy="3676650"/>
          </a:xfrm>
          <a:prstGeom prst="rect">
            <a:avLst/>
          </a:prstGeom>
        </p:spPr>
      </p:pic>
    </p:spTree>
    <p:extLst>
      <p:ext uri="{BB962C8B-B14F-4D97-AF65-F5344CB8AC3E}">
        <p14:creationId xmlns:p14="http://schemas.microsoft.com/office/powerpoint/2010/main" val="16932034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2</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523903" y="2070550"/>
            <a:ext cx="9205154"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101523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3</a:t>
            </a:r>
            <a:endParaRPr lang="el-GR" dirty="0"/>
          </a:p>
        </p:txBody>
      </p:sp>
      <p:sp>
        <p:nvSpPr>
          <p:cNvPr id="3" name="Θέση περιεχομένου 2"/>
          <p:cNvSpPr>
            <a:spLocks noGrp="1"/>
          </p:cNvSpPr>
          <p:nvPr>
            <p:ph idx="1"/>
          </p:nvPr>
        </p:nvSpPr>
        <p:spPr>
          <a:xfrm>
            <a:off x="1097279" y="1845733"/>
            <a:ext cx="10470743" cy="4529187"/>
          </a:xfrm>
        </p:spPr>
        <p:txBody>
          <a:bodyPr>
            <a:normAutofit/>
          </a:bodyPr>
          <a:lstStyle/>
          <a:p>
            <a:r>
              <a:rPr lang="el-GR" sz="2800" b="1" dirty="0" smtClean="0"/>
              <a:t>Μετρητής απόστασης</a:t>
            </a:r>
          </a:p>
          <a:p>
            <a:r>
              <a:rPr lang="el-GR" sz="2800" dirty="0" smtClean="0"/>
              <a:t>Να </a:t>
            </a:r>
            <a:r>
              <a:rPr lang="el-GR" sz="2800" dirty="0"/>
              <a:t>τυπώνεται στην </a:t>
            </a:r>
            <a:r>
              <a:rPr lang="el-GR" sz="2800" dirty="0" smtClean="0"/>
              <a:t>οθόνη η απόσταση από κάποιο εμπόδιο που ανιχνεύει ένας αισθητήρας </a:t>
            </a:r>
            <a:r>
              <a:rPr lang="en-US" sz="2800" dirty="0" smtClean="0"/>
              <a:t>ultrasonic</a:t>
            </a:r>
            <a:r>
              <a:rPr lang="el-GR" sz="2800" dirty="0" smtClean="0"/>
              <a:t> ανά </a:t>
            </a:r>
            <a:r>
              <a:rPr lang="en-US" sz="2800" dirty="0" smtClean="0"/>
              <a:t>2 sec.</a:t>
            </a:r>
            <a:endParaRPr lang="el-GR" sz="2800" dirty="0"/>
          </a:p>
          <a:p>
            <a:r>
              <a:rPr lang="el-GR" sz="2800" dirty="0"/>
              <a:t>Υλικά:</a:t>
            </a:r>
          </a:p>
          <a:p>
            <a:pPr>
              <a:buFont typeface="Wingdings" panose="05000000000000000000" pitchFamily="2" charset="2"/>
              <a:buChar char="Ø"/>
            </a:pPr>
            <a:r>
              <a:rPr lang="el-GR" sz="2800" dirty="0"/>
              <a:t>Οθόνη </a:t>
            </a:r>
            <a:r>
              <a:rPr lang="en-US" sz="2800" dirty="0"/>
              <a:t> LCD</a:t>
            </a:r>
          </a:p>
          <a:p>
            <a:pPr>
              <a:buFont typeface="Wingdings" panose="05000000000000000000" pitchFamily="2" charset="2"/>
              <a:buChar char="Ø"/>
            </a:pPr>
            <a:r>
              <a:rPr lang="el-GR" sz="2800" dirty="0" smtClean="0"/>
              <a:t>Ποτενσιόμετρο</a:t>
            </a:r>
          </a:p>
          <a:p>
            <a:pPr>
              <a:buFont typeface="Wingdings" panose="05000000000000000000" pitchFamily="2" charset="2"/>
              <a:buChar char="Ø"/>
            </a:pPr>
            <a:r>
              <a:rPr lang="en-US" sz="2800" dirty="0" smtClean="0"/>
              <a:t>Ultrasonic sensor</a:t>
            </a:r>
            <a:endParaRPr lang="el-GR" sz="2800" dirty="0" smtClean="0"/>
          </a:p>
          <a:p>
            <a:pPr>
              <a:buFont typeface="Wingdings" panose="05000000000000000000" pitchFamily="2" charset="2"/>
              <a:buChar char="Ø"/>
            </a:pPr>
            <a:r>
              <a:rPr lang="el-GR" sz="2800" dirty="0"/>
              <a:t>Αντίσταση 220 </a:t>
            </a:r>
            <a:r>
              <a:rPr lang="en-US" sz="2800" dirty="0"/>
              <a:t>ohm</a:t>
            </a:r>
            <a:endParaRPr lang="el-GR" sz="2800" dirty="0"/>
          </a:p>
          <a:p>
            <a:pPr>
              <a:buFont typeface="Wingdings" panose="05000000000000000000" pitchFamily="2" charset="2"/>
              <a:buChar char="Ø"/>
            </a:pPr>
            <a:endParaRPr lang="el-GR" sz="2800" dirty="0"/>
          </a:p>
          <a:p>
            <a:endParaRPr lang="el-GR" sz="2800" dirty="0"/>
          </a:p>
        </p:txBody>
      </p:sp>
    </p:spTree>
    <p:extLst>
      <p:ext uri="{BB962C8B-B14F-4D97-AF65-F5344CB8AC3E}">
        <p14:creationId xmlns:p14="http://schemas.microsoft.com/office/powerpoint/2010/main" val="1816001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3</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09027" y="1837636"/>
            <a:ext cx="6147112" cy="4390794"/>
          </a:xfrm>
          <a:prstGeom prst="rect">
            <a:avLst/>
          </a:prstGeom>
        </p:spPr>
      </p:pic>
    </p:spTree>
    <p:extLst>
      <p:ext uri="{BB962C8B-B14F-4D97-AF65-F5344CB8AC3E}">
        <p14:creationId xmlns:p14="http://schemas.microsoft.com/office/powerpoint/2010/main" val="3865155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70936" y="286603"/>
            <a:ext cx="10784744" cy="1450757"/>
          </a:xfrm>
        </p:spPr>
        <p:txBody>
          <a:bodyPr/>
          <a:lstStyle/>
          <a:p>
            <a:r>
              <a:rPr lang="en-US" dirty="0"/>
              <a:t>Project 3</a:t>
            </a:r>
            <a:endParaRPr lang="el-GR" dirty="0"/>
          </a:p>
        </p:txBody>
      </p:sp>
      <p:sp>
        <p:nvSpPr>
          <p:cNvPr id="3" name="Θέση περιεχομένου 2"/>
          <p:cNvSpPr>
            <a:spLocks noGrp="1"/>
          </p:cNvSpPr>
          <p:nvPr>
            <p:ph idx="1"/>
          </p:nvPr>
        </p:nvSpPr>
        <p:spPr>
          <a:xfrm>
            <a:off x="370936" y="1845734"/>
            <a:ext cx="11680166" cy="4503308"/>
          </a:xfrm>
        </p:spPr>
        <p:txBody>
          <a:bodyPr numCol="2">
            <a:normAutofit lnSpcReduction="10000"/>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LiquidCrystal.h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NewPing.h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ECHO_PIN 8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TRIGGER_PIN 9 </a:t>
            </a:r>
            <a:endParaRPr lang="el-GR" dirty="0" smtClean="0">
              <a:solidFill>
                <a:srgbClr val="804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define MAX_DISTANCE 200 </a:t>
            </a:r>
            <a:endParaRPr lang="el-GR" dirty="0" smtClean="0">
              <a:solidFill>
                <a:srgbClr val="804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NewPing</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sonar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TRIGGER_PIN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ECHO_PIN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MAX_DISTANCE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LiquidCrystal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sonar</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ping_cm</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x is the distance in cm.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"Distance: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1st line, 10 column.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x</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goes to 1st line, 14 column.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"cm"</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312927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3</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831104" y="2053297"/>
            <a:ext cx="8590752"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7653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4</a:t>
            </a:r>
            <a:r>
              <a:rPr lang="el-GR" dirty="0" smtClean="0"/>
              <a:t> </a:t>
            </a:r>
            <a:r>
              <a:rPr lang="el-GR" b="1" dirty="0">
                <a:solidFill>
                  <a:srgbClr val="FF0000"/>
                </a:solidFill>
              </a:rPr>
              <a:t>ΠΙΟ </a:t>
            </a:r>
            <a:r>
              <a:rPr lang="el-GR" b="1" dirty="0" smtClean="0">
                <a:solidFill>
                  <a:srgbClr val="FF0000"/>
                </a:solidFill>
              </a:rPr>
              <a:t>ΠΡΟΧΩΡΗΜΕΝΟ</a:t>
            </a:r>
            <a:endParaRPr lang="el-GR" dirty="0"/>
          </a:p>
        </p:txBody>
      </p:sp>
      <p:sp>
        <p:nvSpPr>
          <p:cNvPr id="3" name="Θέση περιεχομένου 2"/>
          <p:cNvSpPr>
            <a:spLocks noGrp="1"/>
          </p:cNvSpPr>
          <p:nvPr>
            <p:ph idx="1"/>
          </p:nvPr>
        </p:nvSpPr>
        <p:spPr>
          <a:xfrm>
            <a:off x="1097280" y="1845734"/>
            <a:ext cx="10058400" cy="4511934"/>
          </a:xfrm>
        </p:spPr>
        <p:txBody>
          <a:bodyPr>
            <a:normAutofit lnSpcReduction="10000"/>
          </a:bodyPr>
          <a:lstStyle/>
          <a:p>
            <a:r>
              <a:rPr lang="el-GR" sz="2800" dirty="0"/>
              <a:t>Να κάνετε την οθόνη να λειτουργεί σαν ένα Χρονόμετρο.</a:t>
            </a:r>
            <a:endParaRPr lang="en-US" sz="2800" dirty="0"/>
          </a:p>
          <a:p>
            <a:r>
              <a:rPr lang="el-GR" sz="2800" dirty="0"/>
              <a:t>Όταν πατάμε το ένα κουμπάκι να ξεκινάει το χρονόμετρο, όταν πατάμε το δεύτερο κουμπάκι να σταματάει</a:t>
            </a:r>
            <a:r>
              <a:rPr lang="el-GR" sz="2800" dirty="0" smtClean="0"/>
              <a:t>.</a:t>
            </a:r>
            <a:endParaRPr lang="en-US" sz="2800" dirty="0" smtClean="0"/>
          </a:p>
          <a:p>
            <a:r>
              <a:rPr lang="el-GR" sz="2800" dirty="0" smtClean="0"/>
              <a:t>Αν ξαναπατήσουμε το κουμπί εκκίνησης να</a:t>
            </a:r>
            <a:r>
              <a:rPr lang="en-US" sz="2800" dirty="0" smtClean="0"/>
              <a:t> </a:t>
            </a:r>
            <a:r>
              <a:rPr lang="el-GR" sz="2800" dirty="0" smtClean="0"/>
              <a:t>γίνει </a:t>
            </a:r>
            <a:r>
              <a:rPr lang="en-US" sz="2800" dirty="0" smtClean="0"/>
              <a:t>reset.</a:t>
            </a:r>
            <a:endParaRPr lang="el-GR" sz="2800" dirty="0"/>
          </a:p>
          <a:p>
            <a:r>
              <a:rPr lang="el-GR" sz="2800" dirty="0"/>
              <a:t>Υλικά:</a:t>
            </a:r>
          </a:p>
          <a:p>
            <a:pPr>
              <a:buFont typeface="Wingdings" panose="05000000000000000000" pitchFamily="2" charset="2"/>
              <a:buChar char="Ø"/>
            </a:pPr>
            <a:r>
              <a:rPr lang="el-GR" sz="2800" dirty="0"/>
              <a:t>Οθόνη </a:t>
            </a:r>
            <a:r>
              <a:rPr lang="en-US" sz="2800" dirty="0"/>
              <a:t> LCD</a:t>
            </a:r>
          </a:p>
          <a:p>
            <a:pPr>
              <a:buFont typeface="Wingdings" panose="05000000000000000000" pitchFamily="2" charset="2"/>
              <a:buChar char="Ø"/>
            </a:pPr>
            <a:r>
              <a:rPr lang="el-GR" sz="2800" dirty="0"/>
              <a:t>Ποτενσιόμετρο</a:t>
            </a:r>
            <a:endParaRPr lang="en-US" sz="2800" dirty="0"/>
          </a:p>
          <a:p>
            <a:pPr>
              <a:buFont typeface="Wingdings" panose="05000000000000000000" pitchFamily="2" charset="2"/>
              <a:buChar char="Ø"/>
            </a:pPr>
            <a:r>
              <a:rPr lang="en-US" sz="2800" dirty="0"/>
              <a:t>2 Buttons</a:t>
            </a:r>
            <a:endParaRPr lang="el-GR" sz="2800" dirty="0"/>
          </a:p>
          <a:p>
            <a:pPr>
              <a:buFont typeface="Wingdings" panose="05000000000000000000" pitchFamily="2" charset="2"/>
              <a:buChar char="Ø"/>
            </a:pPr>
            <a:r>
              <a:rPr lang="el-GR" sz="2800" dirty="0"/>
              <a:t>Αντίσταση 220 </a:t>
            </a:r>
            <a:r>
              <a:rPr lang="en-US" sz="2800" dirty="0"/>
              <a:t>ohm</a:t>
            </a:r>
            <a:endParaRPr lang="el-GR" sz="2800" dirty="0"/>
          </a:p>
          <a:p>
            <a:endParaRPr lang="el-GR" sz="2800" dirty="0"/>
          </a:p>
          <a:p>
            <a:endParaRPr lang="el-GR" dirty="0"/>
          </a:p>
        </p:txBody>
      </p:sp>
    </p:spTree>
    <p:extLst>
      <p:ext uri="{BB962C8B-B14F-4D97-AF65-F5344CB8AC3E}">
        <p14:creationId xmlns:p14="http://schemas.microsoft.com/office/powerpoint/2010/main" val="23385859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4</a:t>
            </a:r>
            <a:endParaRPr lang="el-GR" dirty="0"/>
          </a:p>
        </p:txBody>
      </p:sp>
      <p:sp>
        <p:nvSpPr>
          <p:cNvPr id="3" name="Θέση περιεχομένου 2"/>
          <p:cNvSpPr>
            <a:spLocks noGrp="1"/>
          </p:cNvSpPr>
          <p:nvPr>
            <p:ph idx="1"/>
          </p:nvPr>
        </p:nvSpPr>
        <p:spPr>
          <a:xfrm>
            <a:off x="1097279" y="1737361"/>
            <a:ext cx="10936569" cy="4689318"/>
          </a:xfrm>
        </p:spPr>
        <p:txBody>
          <a:bodyPr>
            <a:normAutofit/>
          </a:bodyPr>
          <a:lstStyle/>
          <a:p>
            <a:r>
              <a:rPr lang="el-GR" sz="2800" b="1" dirty="0" smtClean="0"/>
              <a:t>Χρονόμετρο </a:t>
            </a:r>
          </a:p>
          <a:p>
            <a:r>
              <a:rPr lang="el-GR" sz="2800" dirty="0" smtClean="0"/>
              <a:t>Για να το καταφέρουμε αυτό πρέπει να μετρήσουμε το χρόνο που πέρασε από τη στιγμή που πατήσαμε το κουμπάκι εκκίνησης, μέχρι τη στιγμή που πατάμε το κουμπάκι στοπ.</a:t>
            </a:r>
          </a:p>
          <a:p>
            <a:pPr marL="0" indent="0">
              <a:buNone/>
            </a:pPr>
            <a:r>
              <a:rPr lang="el-GR" sz="2800" dirty="0" smtClean="0"/>
              <a:t> Αυτό θα το κάνουμε μετρώντας το χρόνο που πέρασε από την αρχή του προγράμματος </a:t>
            </a:r>
            <a:r>
              <a:rPr lang="en-US" sz="2800" dirty="0" smtClean="0"/>
              <a:t>t1</a:t>
            </a:r>
            <a:r>
              <a:rPr lang="el-GR" sz="2800" dirty="0"/>
              <a:t>, μέχρι τη στιγμή που πατάμε το κουμπάκι στοπ </a:t>
            </a:r>
            <a:r>
              <a:rPr lang="el-GR" sz="2800" dirty="0" smtClean="0"/>
              <a:t>και το χρόνο που </a:t>
            </a:r>
            <a:r>
              <a:rPr lang="el-GR" sz="2800" dirty="0"/>
              <a:t>πέρασε από την αρχή του </a:t>
            </a:r>
            <a:r>
              <a:rPr lang="el-GR" sz="2800" dirty="0" smtClean="0"/>
              <a:t>προγράμματος, μέχρι το πάτημα του κουμπιού εκκίνησης </a:t>
            </a:r>
            <a:r>
              <a:rPr lang="en-US" sz="2800" dirty="0" smtClean="0"/>
              <a:t>t2</a:t>
            </a:r>
            <a:r>
              <a:rPr lang="el-GR" sz="2800" dirty="0" smtClean="0"/>
              <a:t>.</a:t>
            </a:r>
            <a:endParaRPr lang="en-US" sz="2800" dirty="0" smtClean="0"/>
          </a:p>
          <a:p>
            <a:r>
              <a:rPr lang="en-US" sz="2800" b="1" dirty="0" smtClean="0"/>
              <a:t>t=t1-t2</a:t>
            </a:r>
            <a:r>
              <a:rPr lang="el-GR" sz="2800" dirty="0"/>
              <a:t> </a:t>
            </a:r>
            <a:r>
              <a:rPr lang="el-GR" sz="2800" dirty="0" smtClean="0"/>
              <a:t>χρόνος </a:t>
            </a:r>
            <a:r>
              <a:rPr lang="el-GR" sz="2800" dirty="0"/>
              <a:t>που πέρασε από τη στιγμή που πατήσαμε το κουμπάκι </a:t>
            </a:r>
            <a:r>
              <a:rPr lang="el-GR" sz="2800" dirty="0" smtClean="0"/>
              <a:t>εκκίνησης.</a:t>
            </a:r>
            <a:endParaRPr lang="en-US" sz="2800" dirty="0" smtClean="0"/>
          </a:p>
          <a:p>
            <a:endParaRPr lang="en-US" sz="2800" dirty="0"/>
          </a:p>
          <a:p>
            <a:pPr>
              <a:buFont typeface="Wingdings" panose="05000000000000000000" pitchFamily="2" charset="2"/>
              <a:buChar char="Ø"/>
            </a:pPr>
            <a:endParaRPr lang="el-GR" sz="2800" dirty="0"/>
          </a:p>
          <a:p>
            <a:endParaRPr lang="el-GR" sz="2800" dirty="0"/>
          </a:p>
        </p:txBody>
      </p:sp>
    </p:spTree>
    <p:extLst>
      <p:ext uri="{BB962C8B-B14F-4D97-AF65-F5344CB8AC3E}">
        <p14:creationId xmlns:p14="http://schemas.microsoft.com/office/powerpoint/2010/main" val="34835795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sp>
        <p:nvSpPr>
          <p:cNvPr id="3" name="Θέση περιεχομένου 2"/>
          <p:cNvSpPr>
            <a:spLocks noGrp="1"/>
          </p:cNvSpPr>
          <p:nvPr>
            <p:ph idx="1"/>
          </p:nvPr>
        </p:nvSpPr>
        <p:spPr>
          <a:xfrm>
            <a:off x="1097280" y="1845734"/>
            <a:ext cx="10058400" cy="517904"/>
          </a:xfrm>
        </p:spPr>
        <p:txBody>
          <a:bodyPr>
            <a:normAutofit/>
          </a:bodyPr>
          <a:lstStyle/>
          <a:p>
            <a:r>
              <a:rPr lang="el-GR" sz="2800" b="1" dirty="0"/>
              <a:t>Χρονόμετρο</a:t>
            </a:r>
          </a:p>
        </p:txBody>
      </p:sp>
      <p:cxnSp>
        <p:nvCxnSpPr>
          <p:cNvPr id="5" name="Ευθύγραμμο βέλος σύνδεσης 4"/>
          <p:cNvCxnSpPr/>
          <p:nvPr/>
        </p:nvCxnSpPr>
        <p:spPr>
          <a:xfrm>
            <a:off x="1224951" y="2967487"/>
            <a:ext cx="9739223" cy="3450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7" name="Ευθύγραμμο βέλος σύνδεσης 6"/>
          <p:cNvCxnSpPr/>
          <p:nvPr/>
        </p:nvCxnSpPr>
        <p:spPr>
          <a:xfrm>
            <a:off x="1224949" y="3978215"/>
            <a:ext cx="4580628"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8" name="Ευθύγραμμο βέλος σύνδεσης 7"/>
          <p:cNvCxnSpPr/>
          <p:nvPr/>
        </p:nvCxnSpPr>
        <p:spPr>
          <a:xfrm>
            <a:off x="5842958" y="5023448"/>
            <a:ext cx="5121215"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1" name="TextBox 10"/>
          <p:cNvSpPr txBox="1"/>
          <p:nvPr/>
        </p:nvSpPr>
        <p:spPr>
          <a:xfrm>
            <a:off x="5167224" y="2399964"/>
            <a:ext cx="733244" cy="584775"/>
          </a:xfrm>
          <a:prstGeom prst="rect">
            <a:avLst/>
          </a:prstGeom>
          <a:noFill/>
        </p:spPr>
        <p:txBody>
          <a:bodyPr wrap="square" rtlCol="0">
            <a:spAutoFit/>
          </a:bodyPr>
          <a:lstStyle/>
          <a:p>
            <a:r>
              <a:rPr lang="en-US" sz="3200" dirty="0" smtClean="0"/>
              <a:t>t1</a:t>
            </a:r>
            <a:endParaRPr lang="el-GR" sz="3200" dirty="0"/>
          </a:p>
        </p:txBody>
      </p:sp>
      <p:sp>
        <p:nvSpPr>
          <p:cNvPr id="12" name="TextBox 11"/>
          <p:cNvSpPr txBox="1"/>
          <p:nvPr/>
        </p:nvSpPr>
        <p:spPr>
          <a:xfrm>
            <a:off x="3335548" y="3393440"/>
            <a:ext cx="733244" cy="584775"/>
          </a:xfrm>
          <a:prstGeom prst="rect">
            <a:avLst/>
          </a:prstGeom>
          <a:noFill/>
        </p:spPr>
        <p:txBody>
          <a:bodyPr wrap="square" rtlCol="0">
            <a:spAutoFit/>
          </a:bodyPr>
          <a:lstStyle/>
          <a:p>
            <a:r>
              <a:rPr lang="en-US" sz="3200" dirty="0" smtClean="0"/>
              <a:t>t2</a:t>
            </a:r>
            <a:endParaRPr lang="el-GR" sz="3200" dirty="0"/>
          </a:p>
        </p:txBody>
      </p:sp>
      <p:sp>
        <p:nvSpPr>
          <p:cNvPr id="13" name="TextBox 12"/>
          <p:cNvSpPr txBox="1"/>
          <p:nvPr/>
        </p:nvSpPr>
        <p:spPr>
          <a:xfrm>
            <a:off x="8065698" y="4438673"/>
            <a:ext cx="733244" cy="584775"/>
          </a:xfrm>
          <a:prstGeom prst="rect">
            <a:avLst/>
          </a:prstGeom>
          <a:noFill/>
        </p:spPr>
        <p:txBody>
          <a:bodyPr wrap="square" rtlCol="0">
            <a:spAutoFit/>
          </a:bodyPr>
          <a:lstStyle/>
          <a:p>
            <a:r>
              <a:rPr lang="en-US" sz="3200" dirty="0" smtClean="0"/>
              <a:t>t</a:t>
            </a:r>
            <a:endParaRPr lang="el-GR" sz="3200" dirty="0"/>
          </a:p>
        </p:txBody>
      </p:sp>
      <p:sp>
        <p:nvSpPr>
          <p:cNvPr id="15" name="TextBox 14"/>
          <p:cNvSpPr txBox="1"/>
          <p:nvPr/>
        </p:nvSpPr>
        <p:spPr>
          <a:xfrm>
            <a:off x="9108055" y="1897715"/>
            <a:ext cx="1469371" cy="584775"/>
          </a:xfrm>
          <a:prstGeom prst="rect">
            <a:avLst/>
          </a:prstGeom>
          <a:noFill/>
        </p:spPr>
        <p:txBody>
          <a:bodyPr wrap="square" rtlCol="0">
            <a:spAutoFit/>
          </a:bodyPr>
          <a:lstStyle/>
          <a:p>
            <a:r>
              <a:rPr lang="en-US" sz="3200" b="1" dirty="0" smtClean="0"/>
              <a:t>t=t1-t2</a:t>
            </a:r>
          </a:p>
        </p:txBody>
      </p:sp>
      <p:sp>
        <p:nvSpPr>
          <p:cNvPr id="16" name="TextBox 15"/>
          <p:cNvSpPr txBox="1"/>
          <p:nvPr/>
        </p:nvSpPr>
        <p:spPr>
          <a:xfrm>
            <a:off x="713116" y="4438673"/>
            <a:ext cx="2415396" cy="954107"/>
          </a:xfrm>
          <a:prstGeom prst="rect">
            <a:avLst/>
          </a:prstGeom>
          <a:noFill/>
        </p:spPr>
        <p:txBody>
          <a:bodyPr wrap="square" rtlCol="0">
            <a:spAutoFit/>
          </a:bodyPr>
          <a:lstStyle/>
          <a:p>
            <a:r>
              <a:rPr lang="el-GR" sz="2800" dirty="0" smtClean="0"/>
              <a:t>Αρχή προγράμματος</a:t>
            </a:r>
            <a:r>
              <a:rPr lang="en-US" sz="2800" dirty="0" smtClean="0"/>
              <a:t> </a:t>
            </a:r>
            <a:endParaRPr lang="el-GR" sz="2800" dirty="0"/>
          </a:p>
        </p:txBody>
      </p:sp>
      <p:cxnSp>
        <p:nvCxnSpPr>
          <p:cNvPr id="19" name="Ευθύγραμμο βέλος σύνδεσης 18"/>
          <p:cNvCxnSpPr/>
          <p:nvPr/>
        </p:nvCxnSpPr>
        <p:spPr>
          <a:xfrm flipV="1">
            <a:off x="1224949" y="2980810"/>
            <a:ext cx="0" cy="152036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1" name="Ευθύγραμμο βέλος σύνδεσης 20"/>
          <p:cNvCxnSpPr/>
          <p:nvPr/>
        </p:nvCxnSpPr>
        <p:spPr>
          <a:xfrm flipV="1">
            <a:off x="5785447" y="3978215"/>
            <a:ext cx="0" cy="1520366"/>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Ευθύγραμμο βέλος σύνδεσης 21"/>
          <p:cNvCxnSpPr/>
          <p:nvPr/>
        </p:nvCxnSpPr>
        <p:spPr>
          <a:xfrm flipV="1">
            <a:off x="10964173" y="3001992"/>
            <a:ext cx="0" cy="261380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7" name="Ορθογώνιο 26"/>
          <p:cNvSpPr/>
          <p:nvPr/>
        </p:nvSpPr>
        <p:spPr>
          <a:xfrm>
            <a:off x="8971472" y="1809408"/>
            <a:ext cx="1673524" cy="67308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8" name="Ορθογώνιο 27"/>
          <p:cNvSpPr/>
          <p:nvPr/>
        </p:nvSpPr>
        <p:spPr>
          <a:xfrm>
            <a:off x="724619" y="4508027"/>
            <a:ext cx="2413957" cy="90721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9" name="Ορθογώνιο 28"/>
          <p:cNvSpPr/>
          <p:nvPr/>
        </p:nvSpPr>
        <p:spPr>
          <a:xfrm>
            <a:off x="3515263" y="5496809"/>
            <a:ext cx="4505866" cy="761193"/>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0" name="TextBox 29"/>
          <p:cNvSpPr txBox="1"/>
          <p:nvPr/>
        </p:nvSpPr>
        <p:spPr>
          <a:xfrm>
            <a:off x="3614467" y="5598543"/>
            <a:ext cx="4960189" cy="523220"/>
          </a:xfrm>
          <a:prstGeom prst="rect">
            <a:avLst/>
          </a:prstGeom>
          <a:noFill/>
        </p:spPr>
        <p:txBody>
          <a:bodyPr wrap="square" rtlCol="0">
            <a:spAutoFit/>
          </a:bodyPr>
          <a:lstStyle/>
          <a:p>
            <a:r>
              <a:rPr lang="el-GR" sz="2800" dirty="0" smtClean="0"/>
              <a:t>Πάτημα κουμπιού εκκίνησης</a:t>
            </a:r>
            <a:endParaRPr lang="el-GR" sz="2800" dirty="0"/>
          </a:p>
        </p:txBody>
      </p:sp>
      <p:sp>
        <p:nvSpPr>
          <p:cNvPr id="31" name="TextBox 30"/>
          <p:cNvSpPr txBox="1"/>
          <p:nvPr/>
        </p:nvSpPr>
        <p:spPr>
          <a:xfrm>
            <a:off x="8403565" y="5590866"/>
            <a:ext cx="3610155" cy="523220"/>
          </a:xfrm>
          <a:prstGeom prst="rect">
            <a:avLst/>
          </a:prstGeom>
          <a:noFill/>
        </p:spPr>
        <p:txBody>
          <a:bodyPr wrap="square" rtlCol="0">
            <a:spAutoFit/>
          </a:bodyPr>
          <a:lstStyle/>
          <a:p>
            <a:r>
              <a:rPr lang="el-GR" sz="2800" dirty="0" smtClean="0"/>
              <a:t>Πάτημα κουμπιού στοπ</a:t>
            </a:r>
            <a:endParaRPr lang="el-GR" sz="2800" dirty="0"/>
          </a:p>
        </p:txBody>
      </p:sp>
      <p:sp>
        <p:nvSpPr>
          <p:cNvPr id="32" name="Ορθογώνιο 31"/>
          <p:cNvSpPr/>
          <p:nvPr/>
        </p:nvSpPr>
        <p:spPr>
          <a:xfrm>
            <a:off x="8403565" y="5590866"/>
            <a:ext cx="3657602" cy="626841"/>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1820553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pic>
        <p:nvPicPr>
          <p:cNvPr id="3" name="Εικόνα 2"/>
          <p:cNvPicPr>
            <a:picLocks noChangeAspect="1"/>
          </p:cNvPicPr>
          <p:nvPr/>
        </p:nvPicPr>
        <p:blipFill>
          <a:blip r:embed="rId2"/>
          <a:stretch>
            <a:fillRect/>
          </a:stretch>
        </p:blipFill>
        <p:spPr>
          <a:xfrm>
            <a:off x="2976387" y="1847131"/>
            <a:ext cx="6300185" cy="4428246"/>
          </a:xfrm>
          <a:prstGeom prst="rect">
            <a:avLst/>
          </a:prstGeom>
        </p:spPr>
      </p:pic>
    </p:spTree>
    <p:extLst>
      <p:ext uri="{BB962C8B-B14F-4D97-AF65-F5344CB8AC3E}">
        <p14:creationId xmlns:p14="http://schemas.microsoft.com/office/powerpoint/2010/main" val="58931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86264" y="286603"/>
            <a:ext cx="11069416" cy="1450757"/>
          </a:xfrm>
        </p:spPr>
        <p:txBody>
          <a:bodyPr/>
          <a:lstStyle/>
          <a:p>
            <a:r>
              <a:rPr lang="en-US" dirty="0"/>
              <a:t>Project 4</a:t>
            </a:r>
            <a:endParaRPr lang="el-GR" dirty="0"/>
          </a:p>
        </p:txBody>
      </p:sp>
      <p:sp>
        <p:nvSpPr>
          <p:cNvPr id="3" name="Θέση περιεχομένου 2"/>
          <p:cNvSpPr>
            <a:spLocks noGrp="1"/>
          </p:cNvSpPr>
          <p:nvPr>
            <p:ph idx="1"/>
          </p:nvPr>
        </p:nvSpPr>
        <p:spPr>
          <a:xfrm>
            <a:off x="86264" y="1737360"/>
            <a:ext cx="12105736" cy="4792836"/>
          </a:xfrm>
        </p:spPr>
        <p:txBody>
          <a:bodyPr numCol="2">
            <a:normAutofit fontScale="85000" lnSpcReduction="20000"/>
          </a:bodyPr>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LiquidCrystal.h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LiquidCrystal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Starting button.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pinMode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INPUT_PULLUP</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Stop button.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digitalWrite</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HIGH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double</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double</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a</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8000FF"/>
                </a:solidFill>
                <a:latin typeface="Courier New" panose="02070309020205020404" pitchFamily="49" charset="0"/>
              </a:rPr>
              <a:t>double</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c</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"Press start"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if start button is pressed.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Button1 is pressed.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a</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millis</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calculate the time, from the starting of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the </a:t>
            </a:r>
            <a:r>
              <a:rPr lang="en-US" dirty="0">
                <a:solidFill>
                  <a:srgbClr val="008000"/>
                </a:solidFill>
                <a:latin typeface="Courier New" panose="02070309020205020404" pitchFamily="49" charset="0"/>
              </a:rPr>
              <a:t>program. //While stop button is not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pressed </a:t>
            </a:r>
            <a:r>
              <a:rPr lang="en-US" dirty="0">
                <a:solidFill>
                  <a:srgbClr val="008000"/>
                </a:solidFill>
                <a:latin typeface="Courier New" panose="02070309020205020404" pitchFamily="49" charset="0"/>
              </a:rPr>
              <a:t>we measure the time t and we print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it</a:t>
            </a:r>
            <a:r>
              <a:rPr lang="en-US" dirty="0">
                <a:solidFill>
                  <a:srgbClr val="008000"/>
                </a:solidFill>
                <a:latin typeface="Courier New" panose="02070309020205020404" pitchFamily="49" charset="0"/>
              </a:rPr>
              <a:t>. </a:t>
            </a:r>
            <a:endParaRPr lang="el-GR" dirty="0"/>
          </a:p>
        </p:txBody>
      </p:sp>
    </p:spTree>
    <p:extLst>
      <p:ext uri="{BB962C8B-B14F-4D97-AF65-F5344CB8AC3E}">
        <p14:creationId xmlns:p14="http://schemas.microsoft.com/office/powerpoint/2010/main" val="3674883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sp>
        <p:nvSpPr>
          <p:cNvPr id="3" name="Θέση περιεχομένου 2"/>
          <p:cNvSpPr>
            <a:spLocks noGrp="1"/>
          </p:cNvSpPr>
          <p:nvPr>
            <p:ph idx="1"/>
          </p:nvPr>
        </p:nvSpPr>
        <p:spPr>
          <a:xfrm>
            <a:off x="6126480" y="2015282"/>
            <a:ext cx="5501928" cy="3985723"/>
          </a:xfrm>
        </p:spPr>
        <p:txBody>
          <a:bodyPr>
            <a:normAutofit/>
          </a:bodyPr>
          <a:lstStyle/>
          <a:p>
            <a:r>
              <a:rPr lang="el-GR" sz="2800" dirty="0"/>
              <a:t>Η τεχνολογία οθόνης υγρών κρυστάλλων λειτουργεί εμποδίζοντας το φως. Ταυτόχρονα, τα ηλεκτρικά ρεύματα αναγκάζουν τα μόρια υγρών κρυστάλλων να ευθυγραμμιστούν για να επιτρέψουν τη διέλευση διαφορετικών επιπέδων φωτός στο δεύτερο υπόστρωμα και να δημιουργήσουν τα χρώματα και τις εικόνες που </a:t>
            </a:r>
            <a:r>
              <a:rPr lang="el-GR" sz="2800" dirty="0" smtClean="0"/>
              <a:t>βλέπουμε.</a:t>
            </a:r>
            <a:endParaRPr lang="el-GR" sz="2800" dirty="0"/>
          </a:p>
        </p:txBody>
      </p:sp>
      <p:pic>
        <p:nvPicPr>
          <p:cNvPr id="4" name="Εικόνα 3"/>
          <p:cNvPicPr>
            <a:picLocks noChangeAspect="1"/>
          </p:cNvPicPr>
          <p:nvPr/>
        </p:nvPicPr>
        <p:blipFill>
          <a:blip r:embed="rId2"/>
          <a:stretch>
            <a:fillRect/>
          </a:stretch>
        </p:blipFill>
        <p:spPr>
          <a:xfrm>
            <a:off x="1097280" y="1892637"/>
            <a:ext cx="4870510" cy="4231014"/>
          </a:xfrm>
          <a:prstGeom prst="rect">
            <a:avLst/>
          </a:prstGeom>
        </p:spPr>
      </p:pic>
    </p:spTree>
    <p:extLst>
      <p:ext uri="{BB962C8B-B14F-4D97-AF65-F5344CB8AC3E}">
        <p14:creationId xmlns:p14="http://schemas.microsoft.com/office/powerpoint/2010/main" val="16990835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12143" y="286603"/>
            <a:ext cx="11043537" cy="1450757"/>
          </a:xfrm>
        </p:spPr>
        <p:txBody>
          <a:bodyPr/>
          <a:lstStyle/>
          <a:p>
            <a:r>
              <a:rPr lang="en-US" dirty="0"/>
              <a:t>Project 4</a:t>
            </a:r>
            <a:endParaRPr lang="el-GR" dirty="0"/>
          </a:p>
        </p:txBody>
      </p:sp>
      <p:sp>
        <p:nvSpPr>
          <p:cNvPr id="3" name="Θέση περιεχομένου 2"/>
          <p:cNvSpPr>
            <a:spLocks noGrp="1"/>
          </p:cNvSpPr>
          <p:nvPr>
            <p:ph idx="1"/>
          </p:nvPr>
        </p:nvSpPr>
        <p:spPr>
          <a:xfrm>
            <a:off x="112143" y="1737361"/>
            <a:ext cx="12079857" cy="4680692"/>
          </a:xfrm>
        </p:spPr>
        <p:txBody>
          <a:bodyPr numCol="2">
            <a:normAutofit fontScale="92500" lnSpcReduction="20000"/>
          </a:bodyPr>
          <a:lstStyle/>
          <a:p>
            <a:pPr marL="0" indent="0">
              <a:buNone/>
            </a:pPr>
            <a:r>
              <a:rPr lang="en-US" b="1" dirty="0">
                <a:solidFill>
                  <a:srgbClr val="0000FF"/>
                </a:solidFill>
                <a:latin typeface="Courier New" panose="02070309020205020404" pitchFamily="49" charset="0"/>
              </a:rPr>
              <a:t>while</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HIGH</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Button2 is not pressed. </a:t>
            </a:r>
            <a:endParaRPr lang="el-GR" dirty="0" smtClean="0">
              <a:solidFill>
                <a:srgbClr val="008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c</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millis</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calculate the time, </a:t>
            </a:r>
            <a:r>
              <a:rPr lang="en-US" dirty="0" smtClean="0">
                <a:solidFill>
                  <a:srgbClr val="008000"/>
                </a:solidFill>
                <a:latin typeface="Courier New" panose="02070309020205020404" pitchFamily="49" charset="0"/>
              </a:rPr>
              <a:t>from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the </a:t>
            </a:r>
            <a:r>
              <a:rPr lang="en-US" dirty="0">
                <a:solidFill>
                  <a:srgbClr val="008000"/>
                </a:solidFill>
                <a:latin typeface="Courier New" panose="02070309020205020404" pitchFamily="49" charset="0"/>
              </a:rPr>
              <a:t>pressing of the button.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c</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a</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1000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//We convert the time from </a:t>
            </a:r>
            <a:r>
              <a:rPr lang="el-GR" dirty="0" smtClean="0">
                <a:solidFill>
                  <a:srgbClr val="008000"/>
                </a:solidFill>
                <a:latin typeface="Courier New" panose="02070309020205020404" pitchFamily="49" charset="0"/>
              </a:rPr>
              <a:t>//</a:t>
            </a:r>
            <a:r>
              <a:rPr lang="en-US" dirty="0" err="1" smtClean="0">
                <a:solidFill>
                  <a:srgbClr val="008000"/>
                </a:solidFill>
                <a:latin typeface="Courier New" panose="02070309020205020404" pitchFamily="49" charset="0"/>
              </a:rPr>
              <a:t>msec</a:t>
            </a: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to sec.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//We print the time.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cursor to 1st line, 8th column.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"Seconds</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We print the </a:t>
            </a: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seconds" next to the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time </a:t>
            </a:r>
            <a:r>
              <a:rPr lang="en-US" dirty="0">
                <a:solidFill>
                  <a:srgbClr val="008000"/>
                </a:solidFill>
                <a:latin typeface="Courier New" panose="02070309020205020404" pitchFamily="49" charset="0"/>
              </a:rPr>
              <a:t>we measured.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//cursor to (0,0). </a:t>
            </a: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//if stop button is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pressed </a:t>
            </a:r>
            <a:r>
              <a:rPr lang="en-US" dirty="0">
                <a:solidFill>
                  <a:srgbClr val="008000"/>
                </a:solidFill>
                <a:latin typeface="Courier New" panose="02070309020205020404" pitchFamily="49" charset="0"/>
              </a:rPr>
              <a:t>we leave printed the </a:t>
            </a:r>
            <a:r>
              <a:rPr lang="en-US" dirty="0" smtClean="0">
                <a:solidFill>
                  <a:srgbClr val="008000"/>
                </a:solidFill>
                <a:latin typeface="Courier New" panose="02070309020205020404" pitchFamily="49" charset="0"/>
              </a:rPr>
              <a:t>time</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t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while </a:t>
            </a:r>
            <a:r>
              <a:rPr lang="en-US" dirty="0">
                <a:solidFill>
                  <a:srgbClr val="008000"/>
                </a:solidFill>
                <a:latin typeface="Courier New" panose="02070309020205020404" pitchFamily="49" charset="0"/>
              </a:rPr>
              <a:t>start button is not pressed.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digitalRead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LOW</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Button2 is pressed. </a:t>
            </a:r>
            <a:r>
              <a:rPr lang="en-US" b="1" dirty="0" smtClean="0">
                <a:solidFill>
                  <a:srgbClr val="0000FF"/>
                </a:solidFill>
                <a:latin typeface="Courier New" panose="02070309020205020404" pitchFamily="49" charset="0"/>
              </a:rPr>
              <a:t>while</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digitalRead</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HIGH</a:t>
            </a:r>
            <a:r>
              <a:rPr lang="en-US" b="1" dirty="0" smtClean="0">
                <a:solidFill>
                  <a:srgbClr val="000080"/>
                </a:solidFill>
                <a:latin typeface="Courier New" panose="02070309020205020404" pitchFamily="49" charset="0"/>
              </a:rPr>
              <a:t>){</a:t>
            </a:r>
            <a:endParaRPr lang="el-GR" b="1" dirty="0" smtClean="0">
              <a:solidFill>
                <a:srgbClr val="00008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Button1 is not pressed. </a:t>
            </a: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i</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11</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a:t>
            </a:r>
            <a:r>
              <a:rPr lang="en-US" dirty="0">
                <a:solidFill>
                  <a:srgbClr val="008000"/>
                </a:solidFill>
                <a:latin typeface="Courier New" panose="02070309020205020404" pitchFamily="49" charset="0"/>
              </a:rPr>
              <a:t>if start button is pressed, reset. </a:t>
            </a:r>
            <a:endParaRPr lang="el-GR" dirty="0" smtClean="0">
              <a:solidFill>
                <a:srgbClr val="008000"/>
              </a:solidFill>
              <a:latin typeface="Courier New" panose="02070309020205020404" pitchFamily="49" charset="0"/>
            </a:endParaRPr>
          </a:p>
          <a:p>
            <a:pPr marL="0" indent="0">
              <a:buNone/>
            </a:pP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p:txBody>
      </p:sp>
    </p:spTree>
    <p:extLst>
      <p:ext uri="{BB962C8B-B14F-4D97-AF65-F5344CB8AC3E}">
        <p14:creationId xmlns:p14="http://schemas.microsoft.com/office/powerpoint/2010/main" val="423856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4</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924318" y="2010165"/>
            <a:ext cx="8404323"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55530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5</a:t>
            </a:r>
            <a:r>
              <a:rPr lang="el-GR" dirty="0" smtClean="0"/>
              <a:t> </a:t>
            </a:r>
            <a:r>
              <a:rPr lang="el-GR" b="1" dirty="0" smtClean="0">
                <a:solidFill>
                  <a:srgbClr val="FF0000"/>
                </a:solidFill>
              </a:rPr>
              <a:t>ΠΙΟ ΠΡΟΧΩΡΗΜΕΝΟ</a:t>
            </a:r>
            <a:endParaRPr lang="el-GR" dirty="0"/>
          </a:p>
        </p:txBody>
      </p:sp>
      <p:sp>
        <p:nvSpPr>
          <p:cNvPr id="3" name="Θέση περιεχομένου 2"/>
          <p:cNvSpPr>
            <a:spLocks noGrp="1"/>
          </p:cNvSpPr>
          <p:nvPr>
            <p:ph idx="1"/>
          </p:nvPr>
        </p:nvSpPr>
        <p:spPr/>
        <p:txBody>
          <a:bodyPr>
            <a:normAutofit/>
          </a:bodyPr>
          <a:lstStyle/>
          <a:p>
            <a:r>
              <a:rPr lang="el-GR" sz="2800" b="1" dirty="0" smtClean="0"/>
              <a:t>Ρολόι </a:t>
            </a:r>
            <a:r>
              <a:rPr lang="el-GR" sz="2800" dirty="0" smtClean="0"/>
              <a:t>Να </a:t>
            </a:r>
            <a:r>
              <a:rPr lang="el-GR" sz="2800" dirty="0"/>
              <a:t>κάνετε την οθόνη να </a:t>
            </a:r>
            <a:r>
              <a:rPr lang="el-GR" sz="2800" dirty="0" smtClean="0"/>
              <a:t>λειτουργεί </a:t>
            </a:r>
            <a:r>
              <a:rPr lang="el-GR" sz="2800" dirty="0"/>
              <a:t>σαν ένα </a:t>
            </a:r>
            <a:r>
              <a:rPr lang="el-GR" sz="2800" dirty="0" smtClean="0"/>
              <a:t>ρολόι.</a:t>
            </a:r>
            <a:endParaRPr lang="en-US" sz="2800" dirty="0" smtClean="0"/>
          </a:p>
          <a:p>
            <a:endParaRPr lang="en-US" sz="2800" dirty="0"/>
          </a:p>
          <a:p>
            <a:r>
              <a:rPr lang="el-GR" sz="2800" dirty="0"/>
              <a:t>Υλικά:</a:t>
            </a:r>
          </a:p>
          <a:p>
            <a:pPr>
              <a:buFont typeface="Wingdings" panose="05000000000000000000" pitchFamily="2" charset="2"/>
              <a:buChar char="Ø"/>
            </a:pPr>
            <a:r>
              <a:rPr lang="el-GR" sz="2800" dirty="0"/>
              <a:t>Οθόνη </a:t>
            </a:r>
            <a:r>
              <a:rPr lang="en-US" sz="2800" dirty="0"/>
              <a:t> LCD</a:t>
            </a:r>
          </a:p>
          <a:p>
            <a:pPr>
              <a:buFont typeface="Wingdings" panose="05000000000000000000" pitchFamily="2" charset="2"/>
              <a:buChar char="Ø"/>
            </a:pPr>
            <a:r>
              <a:rPr lang="el-GR" sz="2800" dirty="0" smtClean="0"/>
              <a:t>Ποτενσιόμετρο</a:t>
            </a:r>
          </a:p>
          <a:p>
            <a:pPr>
              <a:buFont typeface="Wingdings" panose="05000000000000000000" pitchFamily="2" charset="2"/>
              <a:buChar char="Ø"/>
            </a:pPr>
            <a:r>
              <a:rPr lang="el-GR" sz="2800" dirty="0"/>
              <a:t>Αντίσταση 220 </a:t>
            </a:r>
            <a:r>
              <a:rPr lang="en-US" sz="2800" dirty="0"/>
              <a:t>ohm</a:t>
            </a:r>
            <a:endParaRPr lang="el-GR" sz="2800" dirty="0"/>
          </a:p>
          <a:p>
            <a:pPr>
              <a:buFont typeface="Wingdings" panose="05000000000000000000" pitchFamily="2" charset="2"/>
              <a:buChar char="Ø"/>
            </a:pPr>
            <a:endParaRPr lang="el-GR" sz="2800" dirty="0"/>
          </a:p>
          <a:p>
            <a:endParaRPr lang="el-GR" sz="2800" dirty="0"/>
          </a:p>
        </p:txBody>
      </p:sp>
    </p:spTree>
    <p:extLst>
      <p:ext uri="{BB962C8B-B14F-4D97-AF65-F5344CB8AC3E}">
        <p14:creationId xmlns:p14="http://schemas.microsoft.com/office/powerpoint/2010/main" val="399337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p:txBody>
          <a:bodyPr>
            <a:normAutofit lnSpcReduction="10000"/>
          </a:bodyPr>
          <a:lstStyle/>
          <a:p>
            <a:r>
              <a:rPr lang="el-GR" sz="2800" dirty="0" smtClean="0"/>
              <a:t>Θα εισάγουμε στο πρόγραμμα καθυστέρηση 1 </a:t>
            </a:r>
            <a:r>
              <a:rPr lang="en-US" sz="2800" dirty="0" smtClean="0"/>
              <a:t>sec </a:t>
            </a:r>
            <a:r>
              <a:rPr lang="el-GR" sz="2800" dirty="0" smtClean="0"/>
              <a:t>και κάθε φορά τα </a:t>
            </a:r>
            <a:r>
              <a:rPr lang="en-US" sz="2800" dirty="0" smtClean="0"/>
              <a:t>sec</a:t>
            </a:r>
            <a:r>
              <a:rPr lang="el-GR" sz="2800" dirty="0" smtClean="0"/>
              <a:t> θα αυξάνονται κατά 1.</a:t>
            </a:r>
            <a:endParaRPr lang="en-US" sz="2800" dirty="0" smtClean="0"/>
          </a:p>
          <a:p>
            <a:r>
              <a:rPr lang="en-US" sz="2800" dirty="0" smtClean="0"/>
              <a:t>To </a:t>
            </a:r>
            <a:r>
              <a:rPr lang="el-GR" sz="2800" dirty="0" smtClean="0"/>
              <a:t>ρολόι θα ξεκινάει από το 00:00:00.</a:t>
            </a:r>
          </a:p>
          <a:p>
            <a:r>
              <a:rPr lang="el-GR" sz="2800" dirty="0" smtClean="0"/>
              <a:t>Όταν γίνουν 60 τα δευτερόλεπτα θα μηδενιστούν και τα λεπτά θα γίνουν +1.</a:t>
            </a:r>
          </a:p>
          <a:p>
            <a:r>
              <a:rPr lang="el-GR" sz="2800" dirty="0"/>
              <a:t>Όταν γίνουν 60 τα </a:t>
            </a:r>
            <a:r>
              <a:rPr lang="el-GR" sz="2800" dirty="0" smtClean="0"/>
              <a:t>λεπτά </a:t>
            </a:r>
            <a:r>
              <a:rPr lang="el-GR" sz="2800" dirty="0"/>
              <a:t>θα μηδενιστούν και </a:t>
            </a:r>
            <a:r>
              <a:rPr lang="el-GR" sz="2800" dirty="0" smtClean="0"/>
              <a:t>οι ώρες θα </a:t>
            </a:r>
            <a:r>
              <a:rPr lang="el-GR" sz="2800" dirty="0"/>
              <a:t>γίνουν +1</a:t>
            </a:r>
            <a:r>
              <a:rPr lang="el-GR" sz="2800" dirty="0" smtClean="0"/>
              <a:t>.</a:t>
            </a:r>
          </a:p>
          <a:p>
            <a:r>
              <a:rPr lang="el-GR" sz="2800" dirty="0" smtClean="0"/>
              <a:t>Όταν οι ώρες </a:t>
            </a:r>
            <a:r>
              <a:rPr lang="el-GR" sz="2800" smtClean="0"/>
              <a:t>γίνουν 12 </a:t>
            </a:r>
            <a:r>
              <a:rPr lang="el-GR" sz="2800" dirty="0"/>
              <a:t>θα </a:t>
            </a:r>
            <a:r>
              <a:rPr lang="el-GR" sz="2800" dirty="0" smtClean="0"/>
              <a:t>γίνει ώρες=0.</a:t>
            </a:r>
          </a:p>
          <a:p>
            <a:r>
              <a:rPr lang="el-GR" sz="2800" dirty="0" smtClean="0"/>
              <a:t>(πχ. 11:59:59-&gt;00:00:00)</a:t>
            </a:r>
            <a:endParaRPr lang="el-GR" sz="2800" dirty="0"/>
          </a:p>
          <a:p>
            <a:endParaRPr lang="el-GR" sz="2800" dirty="0"/>
          </a:p>
        </p:txBody>
      </p:sp>
    </p:spTree>
    <p:extLst>
      <p:ext uri="{BB962C8B-B14F-4D97-AF65-F5344CB8AC3E}">
        <p14:creationId xmlns:p14="http://schemas.microsoft.com/office/powerpoint/2010/main" val="20897099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018486" y="1863516"/>
            <a:ext cx="6215988" cy="4329757"/>
          </a:xfrm>
          <a:prstGeom prst="rect">
            <a:avLst/>
          </a:prstGeom>
        </p:spPr>
      </p:pic>
    </p:spTree>
    <p:extLst>
      <p:ext uri="{BB962C8B-B14F-4D97-AF65-F5344CB8AC3E}">
        <p14:creationId xmlns:p14="http://schemas.microsoft.com/office/powerpoint/2010/main" val="1606085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a:xfrm>
            <a:off x="1097280" y="1845734"/>
            <a:ext cx="9970411" cy="4546440"/>
          </a:xfrm>
        </p:spPr>
        <p:txBody>
          <a:bodyPr>
            <a:normAutofit fontScale="92500" lnSpcReduction="20000"/>
          </a:bodyPr>
          <a:lstStyle/>
          <a:p>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LiquidCrystal.h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r>
              <a:rPr lang="en-US" dirty="0" err="1" smtClean="0">
                <a:solidFill>
                  <a:srgbClr val="000000"/>
                </a:solidFill>
                <a:latin typeface="Courier New" panose="02070309020205020404" pitchFamily="49" charset="0"/>
              </a:rPr>
              <a:t>LiquidCrystal</a:t>
            </a:r>
            <a:r>
              <a:rPr lang="en-US" dirty="0" smtClean="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m</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8000FF"/>
                </a:solidFill>
                <a:latin typeface="Courier New" panose="02070309020205020404" pitchFamily="49" charset="0"/>
              </a:rPr>
              <a:t>int</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h</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setup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a:t>
            </a:r>
            <a:r>
              <a:rPr lang="en-US" dirty="0">
                <a:solidFill>
                  <a:srgbClr val="000000"/>
                </a:solidFill>
                <a:latin typeface="Courier New" panose="02070309020205020404" pitchFamily="49" charset="0"/>
              </a:rPr>
              <a:t>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//1st line. </a:t>
            </a:r>
            <a:endParaRPr lang="el-GR" dirty="0" smtClean="0">
              <a:solidFill>
                <a:srgbClr val="008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"TIME"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8000"/>
                </a:solidFill>
                <a:latin typeface="Courier New" panose="02070309020205020404" pitchFamily="49" charset="0"/>
              </a:rPr>
              <a:t>//2nd line. </a:t>
            </a:r>
            <a:endParaRPr lang="el-GR" dirty="0" smtClean="0">
              <a:solidFill>
                <a:srgbClr val="008000"/>
              </a:solidFill>
              <a:latin typeface="Courier New" panose="02070309020205020404" pitchFamily="49" charset="0"/>
            </a:endParaRPr>
          </a:p>
          <a:p>
            <a:r>
              <a:rPr lang="en-US" dirty="0" smtClean="0">
                <a:solidFill>
                  <a:srgbClr val="000000"/>
                </a:solidFill>
                <a:latin typeface="Courier New" panose="02070309020205020404" pitchFamily="49" charset="0"/>
              </a:rPr>
              <a:t>s</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2409490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52422" y="286603"/>
            <a:ext cx="10103258" cy="1450757"/>
          </a:xfrm>
        </p:spPr>
        <p:txBody>
          <a:bodyPr/>
          <a:lstStyle/>
          <a:p>
            <a:r>
              <a:rPr lang="en-US" dirty="0"/>
              <a:t>Project 5</a:t>
            </a:r>
            <a:endParaRPr lang="el-GR" dirty="0"/>
          </a:p>
        </p:txBody>
      </p:sp>
      <p:sp>
        <p:nvSpPr>
          <p:cNvPr id="3" name="Θέση περιεχομένου 2"/>
          <p:cNvSpPr>
            <a:spLocks noGrp="1"/>
          </p:cNvSpPr>
          <p:nvPr>
            <p:ph idx="1"/>
          </p:nvPr>
        </p:nvSpPr>
        <p:spPr>
          <a:xfrm>
            <a:off x="1052422" y="1737360"/>
            <a:ext cx="11050437" cy="4585802"/>
          </a:xfrm>
        </p:spPr>
        <p:txBody>
          <a:bodyPr numCol="2">
            <a:normAutofit/>
          </a:bodyPr>
          <a:lstStyle/>
          <a:p>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h</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h</a:t>
            </a:r>
            <a:r>
              <a:rPr lang="en-US" b="1" dirty="0">
                <a:solidFill>
                  <a:srgbClr val="000080"/>
                </a:solidFill>
                <a:latin typeface="Courier New" panose="02070309020205020404" pitchFamily="49" charset="0"/>
              </a:rPr>
              <a:t>&gt;=</a:t>
            </a:r>
            <a:r>
              <a:rPr lang="en-US" dirty="0">
                <a:solidFill>
                  <a:srgbClr val="FF8000"/>
                </a:solidFill>
                <a:latin typeface="Courier New" panose="02070309020205020404" pitchFamily="49" charset="0"/>
              </a:rPr>
              <a:t>10</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h</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h</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h</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h</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if</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a:t>
            </a:r>
            <a:r>
              <a:rPr lang="en-US" b="1" dirty="0" smtClean="0">
                <a:solidFill>
                  <a:srgbClr val="000080"/>
                </a:solidFill>
                <a:latin typeface="Courier New" panose="02070309020205020404" pitchFamily="49" charset="0"/>
              </a:rPr>
              <a:t>&lt;</a:t>
            </a:r>
            <a:r>
              <a:rPr lang="en-US" dirty="0" smtClean="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t>
            </a:r>
            <a:r>
              <a:rPr lang="en-US" b="1" dirty="0">
                <a:solidFill>
                  <a:srgbClr val="000080"/>
                </a:solidFill>
                <a:latin typeface="Courier New" panose="02070309020205020404" pitchFamily="49" charset="0"/>
              </a:rPr>
              <a:t>&gt;=</a:t>
            </a:r>
            <a:r>
              <a:rPr lang="en-US" dirty="0">
                <a:solidFill>
                  <a:srgbClr val="FF8000"/>
                </a:solidFill>
                <a:latin typeface="Courier New" panose="02070309020205020404" pitchFamily="49" charset="0"/>
              </a:rPr>
              <a:t>10</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m</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59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b="1" dirty="0" smtClean="0">
                <a:solidFill>
                  <a:srgbClr val="0000FF"/>
                </a:solidFill>
                <a:latin typeface="Courier New" panose="02070309020205020404" pitchFamily="49" charset="0"/>
              </a:rPr>
              <a:t>else</a:t>
            </a:r>
            <a:r>
              <a:rPr lang="en-US" dirty="0" smtClean="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m</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h</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h</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m</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endParaRPr lang="el-GR" dirty="0"/>
          </a:p>
        </p:txBody>
      </p:sp>
    </p:spTree>
    <p:extLst>
      <p:ext uri="{BB962C8B-B14F-4D97-AF65-F5344CB8AC3E}">
        <p14:creationId xmlns:p14="http://schemas.microsoft.com/office/powerpoint/2010/main" val="1676001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sp>
        <p:nvSpPr>
          <p:cNvPr id="3" name="Θέση περιεχομένου 2"/>
          <p:cNvSpPr>
            <a:spLocks noGrp="1"/>
          </p:cNvSpPr>
          <p:nvPr>
            <p:ph idx="1"/>
          </p:nvPr>
        </p:nvSpPr>
        <p:spPr/>
        <p:txBody>
          <a:bodyPr numCol="2">
            <a:normAutofit/>
          </a:bodyPr>
          <a:lstStyle/>
          <a:p>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r>
              <a:rPr lang="en-US" b="1" dirty="0">
                <a:solidFill>
                  <a:srgbClr val="0000FF"/>
                </a:solidFill>
                <a:latin typeface="Courier New" panose="02070309020205020404" pitchFamily="49" charset="0"/>
              </a:rPr>
              <a:t>else</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&gt;=</a:t>
            </a:r>
            <a:r>
              <a:rPr lang="en-US" dirty="0">
                <a:solidFill>
                  <a:srgbClr val="FF8000"/>
                </a:solidFill>
                <a:latin typeface="Courier New" panose="02070309020205020404" pitchFamily="49" charset="0"/>
              </a:rPr>
              <a:t>10</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&amp;&amp;</a:t>
            </a:r>
            <a:r>
              <a:rPr lang="en-US" dirty="0">
                <a:solidFill>
                  <a:srgbClr val="000000"/>
                </a:solidFill>
                <a:latin typeface="Courier New" panose="02070309020205020404" pitchFamily="49" charset="0"/>
              </a:rPr>
              <a:t> s</a:t>
            </a:r>
            <a:r>
              <a:rPr lang="en-US" b="1" dirty="0">
                <a:solidFill>
                  <a:srgbClr val="000080"/>
                </a:solidFill>
                <a:latin typeface="Courier New" panose="02070309020205020404" pitchFamily="49" charset="0"/>
              </a:rPr>
              <a:t>&lt;=</a:t>
            </a:r>
            <a:r>
              <a:rPr lang="en-US" dirty="0">
                <a:solidFill>
                  <a:srgbClr val="FF8000"/>
                </a:solidFill>
                <a:latin typeface="Courier New" panose="02070309020205020404" pitchFamily="49" charset="0"/>
              </a:rPr>
              <a:t>59</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r>
              <a:rPr lang="en-US" b="1" dirty="0">
                <a:solidFill>
                  <a:srgbClr val="0000FF"/>
                </a:solidFill>
                <a:latin typeface="Courier New" panose="02070309020205020404" pitchFamily="49" charset="0"/>
              </a:rPr>
              <a:t>else</a:t>
            </a:r>
            <a:r>
              <a:rPr lang="en-US" dirty="0">
                <a:solidFill>
                  <a:srgbClr val="000000"/>
                </a:solidFill>
                <a:latin typeface="Courier New" panose="02070309020205020404" pitchFamily="49" charset="0"/>
              </a:rPr>
              <a:t> </a:t>
            </a:r>
            <a:r>
              <a:rPr lang="en-US" b="1" dirty="0">
                <a:solidFill>
                  <a:srgbClr val="0000FF"/>
                </a:solidFill>
                <a:latin typeface="Courier New" panose="02070309020205020404" pitchFamily="49" charset="0"/>
              </a:rPr>
              <a:t>if</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r>
              <a:rPr lang="en-US" dirty="0">
                <a:solidFill>
                  <a:srgbClr val="000000"/>
                </a:solidFill>
                <a:latin typeface="Courier New" panose="02070309020205020404" pitchFamily="49" charset="0"/>
              </a:rPr>
              <a:t>m</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m</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s</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r>
              <a:rPr lang="en-US" dirty="0" smtClean="0">
                <a:solidFill>
                  <a:srgbClr val="000000"/>
                </a:solidFill>
                <a:latin typeface="Courier New" panose="02070309020205020404" pitchFamily="49" charset="0"/>
              </a:rPr>
              <a:t>delay</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10</a:t>
            </a:r>
            <a:r>
              <a:rPr lang="el-GR" dirty="0" smtClean="0">
                <a:solidFill>
                  <a:srgbClr val="FF8000"/>
                </a:solidFill>
                <a:latin typeface="Courier New" panose="02070309020205020404" pitchFamily="49" charset="0"/>
              </a:rPr>
              <a:t>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p>
          <a:p>
            <a:endParaRPr lang="el-GR" dirty="0"/>
          </a:p>
        </p:txBody>
      </p:sp>
    </p:spTree>
    <p:extLst>
      <p:ext uri="{BB962C8B-B14F-4D97-AF65-F5344CB8AC3E}">
        <p14:creationId xmlns:p14="http://schemas.microsoft.com/office/powerpoint/2010/main" val="1983102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5</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644730" y="1992912"/>
            <a:ext cx="8963499"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5782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957036" y="4278701"/>
            <a:ext cx="4338888" cy="1955052"/>
          </a:xfrm>
          <a:prstGeom prst="rect">
            <a:avLst/>
          </a:prstGeom>
        </p:spPr>
      </p:pic>
      <p:sp>
        <p:nvSpPr>
          <p:cNvPr id="6" name="TextBox 5"/>
          <p:cNvSpPr txBox="1"/>
          <p:nvPr/>
        </p:nvSpPr>
        <p:spPr>
          <a:xfrm>
            <a:off x="1028268" y="1737360"/>
            <a:ext cx="10487995" cy="2246769"/>
          </a:xfrm>
          <a:prstGeom prst="rect">
            <a:avLst/>
          </a:prstGeom>
          <a:noFill/>
        </p:spPr>
        <p:txBody>
          <a:bodyPr wrap="square" rtlCol="0">
            <a:spAutoFit/>
          </a:bodyPr>
          <a:lstStyle/>
          <a:p>
            <a:r>
              <a:rPr lang="el-GR" sz="2800" dirty="0" smtClean="0"/>
              <a:t>Κάθε φορά υποστηρίζονται 8 χαρακτήρες που από την οθόνη.</a:t>
            </a:r>
          </a:p>
          <a:p>
            <a:r>
              <a:rPr lang="el-GR" sz="2800" dirty="0" smtClean="0"/>
              <a:t>Αυτό είναι χρήσιμο αν θέλουμε να εμφανίσουμε </a:t>
            </a:r>
            <a:r>
              <a:rPr lang="el-GR" sz="2800" dirty="0"/>
              <a:t>έναν </a:t>
            </a:r>
            <a:r>
              <a:rPr lang="el-GR" sz="2800" dirty="0" smtClean="0"/>
              <a:t>χαρακτήρες </a:t>
            </a:r>
            <a:r>
              <a:rPr lang="el-GR" sz="2800" dirty="0"/>
              <a:t>που δεν αποτελεί μέρος του τυπικού συνόλου χαρακτήρων ASCII</a:t>
            </a:r>
            <a:r>
              <a:rPr lang="el-GR" sz="2800" dirty="0" smtClean="0"/>
              <a:t>.</a:t>
            </a:r>
            <a:endParaRPr lang="en-US" sz="2800" dirty="0" smtClean="0"/>
          </a:p>
          <a:p>
            <a:r>
              <a:rPr lang="el-GR" sz="2800" dirty="0" smtClean="0"/>
              <a:t>Παρ΄ όλα αυτά μπορούμε να δημιουργήσουμε και άλλους χαρακτήρες χρησιμοποιώντας τους κατάλληλους πίνακες.</a:t>
            </a:r>
            <a:endParaRPr lang="el-GR" sz="2800" dirty="0"/>
          </a:p>
        </p:txBody>
      </p:sp>
    </p:spTree>
    <p:extLst>
      <p:ext uri="{BB962C8B-B14F-4D97-AF65-F5344CB8AC3E}">
        <p14:creationId xmlns:p14="http://schemas.microsoft.com/office/powerpoint/2010/main" val="3912590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LCD Display</a:t>
            </a:r>
            <a:endParaRPr lang="el-GR" dirty="0"/>
          </a:p>
        </p:txBody>
      </p:sp>
      <p:sp>
        <p:nvSpPr>
          <p:cNvPr id="3" name="Θέση περιεχομένου 2"/>
          <p:cNvSpPr>
            <a:spLocks noGrp="1"/>
          </p:cNvSpPr>
          <p:nvPr>
            <p:ph idx="1"/>
          </p:nvPr>
        </p:nvSpPr>
        <p:spPr>
          <a:xfrm>
            <a:off x="1097279" y="1845734"/>
            <a:ext cx="10548381" cy="2985058"/>
          </a:xfrm>
        </p:spPr>
        <p:txBody>
          <a:bodyPr>
            <a:normAutofit/>
          </a:bodyPr>
          <a:lstStyle/>
          <a:p>
            <a:pPr marL="0" indent="0">
              <a:buNone/>
            </a:pPr>
            <a:r>
              <a:rPr lang="el-GR" sz="2800" dirty="0" smtClean="0"/>
              <a:t>Η οθόνη </a:t>
            </a:r>
            <a:r>
              <a:rPr lang="en-US" sz="2800" dirty="0" smtClean="0"/>
              <a:t>LCD</a:t>
            </a:r>
            <a:r>
              <a:rPr lang="el-GR" sz="2800" dirty="0" smtClean="0"/>
              <a:t> χρησιμοποιεί </a:t>
            </a:r>
            <a:r>
              <a:rPr lang="el-GR" sz="2800" dirty="0"/>
              <a:t>υγρούς κρυστάλλους για να παράγει μια ορατή εικόνα</a:t>
            </a:r>
            <a:r>
              <a:rPr lang="el-GR" sz="2800" dirty="0" smtClean="0"/>
              <a:t>.</a:t>
            </a:r>
            <a:endParaRPr lang="el-GR" sz="2800" dirty="0"/>
          </a:p>
          <a:p>
            <a:pPr marL="0" indent="0">
              <a:buNone/>
            </a:pPr>
            <a:r>
              <a:rPr lang="el-GR" sz="2800" dirty="0"/>
              <a:t>Όταν εφαρμόζεται ρεύμα σε αυτό το </a:t>
            </a:r>
            <a:r>
              <a:rPr lang="el-GR" sz="2800" dirty="0" smtClean="0"/>
              <a:t>είδος </a:t>
            </a:r>
            <a:r>
              <a:rPr lang="el-GR" sz="2800" dirty="0"/>
              <a:t>κρυστάλλου, γίνεται </a:t>
            </a:r>
            <a:r>
              <a:rPr lang="el-GR" sz="2800" dirty="0" smtClean="0"/>
              <a:t>αδιαφανές. </a:t>
            </a:r>
            <a:r>
              <a:rPr lang="el-GR" sz="2800" dirty="0"/>
              <a:t>Ως αποτέλεσμα, η συγκεκριμένη περιοχή θα γίνει σκοτεινή σε σύγκριση με την άλλη. Και έτσι εμφανίζονται οι χαρακτήρες στην οθόνη.</a:t>
            </a:r>
          </a:p>
        </p:txBody>
      </p:sp>
      <p:pic>
        <p:nvPicPr>
          <p:cNvPr id="4" name="Εικόνα 3"/>
          <p:cNvPicPr>
            <a:picLocks noChangeAspect="1"/>
          </p:cNvPicPr>
          <p:nvPr/>
        </p:nvPicPr>
        <p:blipFill rotWithShape="1">
          <a:blip r:embed="rId2"/>
          <a:srcRect t="22526"/>
          <a:stretch/>
        </p:blipFill>
        <p:spPr>
          <a:xfrm>
            <a:off x="3992511" y="4226944"/>
            <a:ext cx="4757916" cy="18861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923193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a:t>
            </a:r>
            <a:r>
              <a:rPr lang="en-US" dirty="0" smtClean="0"/>
              <a:t>6</a:t>
            </a:r>
            <a:endParaRPr lang="el-GR" dirty="0"/>
          </a:p>
        </p:txBody>
      </p:sp>
      <p:sp>
        <p:nvSpPr>
          <p:cNvPr id="3" name="Θέση περιεχομένου 2"/>
          <p:cNvSpPr>
            <a:spLocks noGrp="1"/>
          </p:cNvSpPr>
          <p:nvPr>
            <p:ph idx="1"/>
          </p:nvPr>
        </p:nvSpPr>
        <p:spPr>
          <a:xfrm>
            <a:off x="1097279" y="1845734"/>
            <a:ext cx="10272335" cy="4434296"/>
          </a:xfrm>
        </p:spPr>
        <p:txBody>
          <a:bodyPr>
            <a:normAutofit/>
          </a:bodyPr>
          <a:lstStyle/>
          <a:p>
            <a:r>
              <a:rPr lang="el-GR" sz="2800" dirty="0" smtClean="0"/>
              <a:t>Να τυπώνονται στην οθόνη 8 χαρακτήρες.</a:t>
            </a:r>
          </a:p>
          <a:p>
            <a:r>
              <a:rPr lang="en-US" sz="2800" dirty="0"/>
              <a:t>5 x 8 </a:t>
            </a:r>
            <a:r>
              <a:rPr lang="el-GR" sz="2800" dirty="0"/>
              <a:t>τ</a:t>
            </a:r>
            <a:r>
              <a:rPr lang="el-GR" sz="2800" dirty="0" smtClean="0"/>
              <a:t>ετράγωνα  για κάθε χαρακτήρα.</a:t>
            </a:r>
          </a:p>
          <a:p>
            <a:r>
              <a:rPr lang="el-GR" sz="2800" dirty="0" smtClean="0"/>
              <a:t>Πίνακες με 8 </a:t>
            </a:r>
            <a:r>
              <a:rPr lang="en-US" sz="2800" dirty="0" smtClean="0"/>
              <a:t>bytes(</a:t>
            </a:r>
            <a:r>
              <a:rPr lang="el-GR" sz="2800" dirty="0" smtClean="0"/>
              <a:t>ένα για κάθε γραμμή</a:t>
            </a:r>
            <a:r>
              <a:rPr lang="en-US" sz="2800" dirty="0" smtClean="0"/>
              <a:t>).</a:t>
            </a:r>
            <a:endParaRPr lang="el-GR" sz="2800" dirty="0" smtClean="0"/>
          </a:p>
          <a:p>
            <a:pPr marL="0" indent="0">
              <a:buNone/>
            </a:pPr>
            <a:endParaRPr lang="en-US" sz="2800" dirty="0"/>
          </a:p>
          <a:p>
            <a:r>
              <a:rPr lang="el-GR" sz="2800" dirty="0"/>
              <a:t>Υλικά:</a:t>
            </a:r>
          </a:p>
          <a:p>
            <a:pPr>
              <a:buFont typeface="Wingdings" panose="05000000000000000000" pitchFamily="2" charset="2"/>
              <a:buChar char="Ø"/>
            </a:pPr>
            <a:r>
              <a:rPr lang="el-GR" sz="2800" dirty="0"/>
              <a:t>Οθόνη </a:t>
            </a:r>
            <a:r>
              <a:rPr lang="en-US" sz="2800" dirty="0"/>
              <a:t> LCD</a:t>
            </a:r>
          </a:p>
          <a:p>
            <a:pPr>
              <a:buFont typeface="Wingdings" panose="05000000000000000000" pitchFamily="2" charset="2"/>
              <a:buChar char="Ø"/>
            </a:pPr>
            <a:r>
              <a:rPr lang="el-GR" sz="2800" dirty="0" smtClean="0"/>
              <a:t>Ποτενσιόμετρο</a:t>
            </a:r>
          </a:p>
          <a:p>
            <a:pPr>
              <a:buFont typeface="Wingdings" panose="05000000000000000000" pitchFamily="2" charset="2"/>
              <a:buChar char="Ø"/>
            </a:pPr>
            <a:r>
              <a:rPr lang="el-GR" sz="2800" dirty="0"/>
              <a:t>Αντίσταση 220 </a:t>
            </a:r>
            <a:r>
              <a:rPr lang="en-US" sz="2800" dirty="0"/>
              <a:t>ohm</a:t>
            </a:r>
            <a:endParaRPr lang="el-GR" sz="2800" dirty="0"/>
          </a:p>
          <a:p>
            <a:pPr>
              <a:buFont typeface="Wingdings" panose="05000000000000000000" pitchFamily="2" charset="2"/>
              <a:buChar char="Ø"/>
            </a:pPr>
            <a:endParaRPr lang="el-GR" sz="2800" dirty="0"/>
          </a:p>
          <a:p>
            <a:endParaRPr lang="el-GR" sz="2800" dirty="0" smtClean="0"/>
          </a:p>
          <a:p>
            <a:endParaRPr lang="el-GR" sz="2800" dirty="0"/>
          </a:p>
        </p:txBody>
      </p:sp>
    </p:spTree>
    <p:extLst>
      <p:ext uri="{BB962C8B-B14F-4D97-AF65-F5344CB8AC3E}">
        <p14:creationId xmlns:p14="http://schemas.microsoft.com/office/powerpoint/2010/main" val="3120422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121434" y="286603"/>
            <a:ext cx="10034246" cy="1450757"/>
          </a:xfrm>
        </p:spPr>
        <p:txBody>
          <a:bodyPr/>
          <a:lstStyle/>
          <a:p>
            <a:r>
              <a:rPr lang="en-US" dirty="0"/>
              <a:t>Project </a:t>
            </a:r>
            <a:r>
              <a:rPr lang="en-US" dirty="0" smtClean="0"/>
              <a:t>6</a:t>
            </a:r>
            <a:r>
              <a:rPr lang="el-GR" dirty="0" smtClean="0"/>
              <a:t>.1</a:t>
            </a:r>
            <a:endParaRPr lang="el-GR" dirty="0"/>
          </a:p>
        </p:txBody>
      </p:sp>
      <p:sp>
        <p:nvSpPr>
          <p:cNvPr id="3" name="Θέση περιεχομένου 2"/>
          <p:cNvSpPr>
            <a:spLocks noGrp="1"/>
          </p:cNvSpPr>
          <p:nvPr>
            <p:ph idx="1"/>
          </p:nvPr>
        </p:nvSpPr>
        <p:spPr>
          <a:xfrm>
            <a:off x="1121433" y="1845733"/>
            <a:ext cx="10990053" cy="4451549"/>
          </a:xfrm>
        </p:spPr>
        <p:txBody>
          <a:bodyPr numCol="1">
            <a:normAutofit/>
          </a:bodyPr>
          <a:lstStyle/>
          <a:p>
            <a:pPr marL="0" indent="0">
              <a:buNone/>
            </a:pPr>
            <a:r>
              <a:rPr lang="en-US" dirty="0" smtClean="0">
                <a:solidFill>
                  <a:srgbClr val="008000"/>
                </a:solidFill>
                <a:latin typeface="Courier New" panose="02070309020205020404" pitchFamily="49" charset="0"/>
              </a:rPr>
              <a:t>//include </a:t>
            </a:r>
            <a:r>
              <a:rPr lang="en-US" dirty="0">
                <a:solidFill>
                  <a:srgbClr val="008000"/>
                </a:solidFill>
                <a:latin typeface="Courier New" panose="02070309020205020404" pitchFamily="49" charset="0"/>
              </a:rPr>
              <a:t>the library code: </a:t>
            </a:r>
            <a:endParaRPr lang="el-GR" dirty="0" smtClean="0">
              <a:solidFill>
                <a:srgbClr val="008000"/>
              </a:solidFill>
              <a:latin typeface="Courier New" panose="02070309020205020404" pitchFamily="49" charset="0"/>
            </a:endParaRPr>
          </a:p>
          <a:p>
            <a:pPr marL="0" indent="0">
              <a:buNone/>
            </a:pPr>
            <a:r>
              <a:rPr lang="en-US" dirty="0" smtClean="0">
                <a:solidFill>
                  <a:srgbClr val="804000"/>
                </a:solidFill>
                <a:latin typeface="Courier New" panose="02070309020205020404" pitchFamily="49" charset="0"/>
              </a:rPr>
              <a:t>#</a:t>
            </a: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LiquidCrystal.h</a:t>
            </a:r>
            <a:r>
              <a:rPr lang="en-US" dirty="0">
                <a:solidFill>
                  <a:srgbClr val="804000"/>
                </a:solidFill>
                <a:latin typeface="Courier New" panose="02070309020205020404" pitchFamily="49" charset="0"/>
              </a:rPr>
              <a:t>&gt; </a:t>
            </a:r>
            <a:endParaRPr lang="el-GR" dirty="0" smtClean="0">
              <a:solidFill>
                <a:srgbClr val="804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initialize the library with </a:t>
            </a:r>
            <a:r>
              <a:rPr lang="en-US" dirty="0" smtClean="0">
                <a:solidFill>
                  <a:srgbClr val="008000"/>
                </a:solidFill>
                <a:latin typeface="Courier New" panose="02070309020205020404" pitchFamily="49" charset="0"/>
              </a:rPr>
              <a:t>the</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numbers </a:t>
            </a:r>
            <a:r>
              <a:rPr lang="en-US" dirty="0">
                <a:solidFill>
                  <a:srgbClr val="008000"/>
                </a:solidFill>
                <a:latin typeface="Courier New" panose="02070309020205020404" pitchFamily="49" charset="0"/>
              </a:rPr>
              <a:t>of the interface pins </a:t>
            </a:r>
            <a:r>
              <a:rPr lang="en-US" dirty="0" err="1">
                <a:solidFill>
                  <a:srgbClr val="000000"/>
                </a:solidFill>
                <a:latin typeface="Courier New" panose="02070309020205020404" pitchFamily="49" charset="0"/>
              </a:rPr>
              <a:t>LiquidCrystal</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008000"/>
                </a:solidFill>
                <a:latin typeface="Courier New" panose="02070309020205020404" pitchFamily="49" charset="0"/>
              </a:rPr>
              <a:t>// make some custom characters: </a:t>
            </a:r>
            <a:endParaRPr lang="el-GR" dirty="0" smtClean="0">
              <a:solidFill>
                <a:srgbClr val="008000"/>
              </a:solidFill>
              <a:latin typeface="Courier New" panose="02070309020205020404" pitchFamily="49" charset="0"/>
            </a:endParaRPr>
          </a:p>
        </p:txBody>
      </p:sp>
    </p:spTree>
    <p:extLst>
      <p:ext uri="{BB962C8B-B14F-4D97-AF65-F5344CB8AC3E}">
        <p14:creationId xmlns:p14="http://schemas.microsoft.com/office/powerpoint/2010/main" val="142023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500331" y="286603"/>
            <a:ext cx="10655349" cy="1450757"/>
          </a:xfrm>
        </p:spPr>
        <p:txBody>
          <a:bodyPr/>
          <a:lstStyle/>
          <a:p>
            <a:r>
              <a:rPr lang="en-US" dirty="0"/>
              <a:t>Project 6</a:t>
            </a:r>
            <a:r>
              <a:rPr lang="el-GR" dirty="0"/>
              <a:t>.1</a:t>
            </a:r>
          </a:p>
        </p:txBody>
      </p:sp>
      <p:sp>
        <p:nvSpPr>
          <p:cNvPr id="3" name="Θέση περιεχομένου 2"/>
          <p:cNvSpPr>
            <a:spLocks noGrp="1"/>
          </p:cNvSpPr>
          <p:nvPr>
            <p:ph idx="1"/>
          </p:nvPr>
        </p:nvSpPr>
        <p:spPr>
          <a:xfrm>
            <a:off x="500331" y="1737360"/>
            <a:ext cx="11611155" cy="4534044"/>
          </a:xfrm>
        </p:spPr>
        <p:txBody>
          <a:bodyPr>
            <a:normAutofit fontScale="85000" lnSpcReduction="10000"/>
          </a:bodyPr>
          <a:lstStyle/>
          <a:p>
            <a:pPr marL="0" indent="0">
              <a:buNone/>
            </a:pPr>
            <a:r>
              <a:rPr lang="en-US" dirty="0">
                <a:solidFill>
                  <a:srgbClr val="000000"/>
                </a:solidFill>
                <a:latin typeface="Courier New" panose="02070309020205020404" pitchFamily="49" charset="0"/>
              </a:rPr>
              <a:t>byte Heart</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0b01010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0b00100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0b00000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0b00000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Bell</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0b00100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0b00000</a:t>
            </a:r>
            <a:r>
              <a:rPr lang="en-US" b="1" dirty="0" smtClean="0">
                <a:solidFill>
                  <a:srgbClr val="000080"/>
                </a:solidFill>
                <a:latin typeface="Courier New" panose="02070309020205020404" pitchFamily="49" charset="0"/>
              </a:rPr>
              <a:t>};</a:t>
            </a:r>
            <a:endParaRPr lang="el-GR" b="1" dirty="0">
              <a:solidFill>
                <a:srgbClr val="000080"/>
              </a:solidFill>
              <a:latin typeface="Courier New" panose="02070309020205020404" pitchFamily="49" charset="0"/>
            </a:endParaRPr>
          </a:p>
          <a:p>
            <a:pPr marL="0" indent="0">
              <a:buNone/>
            </a:pPr>
            <a:r>
              <a:rPr lang="en-US" dirty="0">
                <a:solidFill>
                  <a:srgbClr val="000000"/>
                </a:solidFill>
                <a:latin typeface="Courier New" panose="02070309020205020404" pitchFamily="49" charset="0"/>
              </a:rPr>
              <a:t>byte Alien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0b10101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0b01010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0b00000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Check</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0b10110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0b00000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Speaker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0b00001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0b00000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Sound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0b00001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0b00101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0b11000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Skull</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0b10101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0b00000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Lock</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0b10001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0b10001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0b11011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0b00000</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a:p>
        </p:txBody>
      </p:sp>
    </p:spTree>
    <p:extLst>
      <p:ext uri="{BB962C8B-B14F-4D97-AF65-F5344CB8AC3E}">
        <p14:creationId xmlns:p14="http://schemas.microsoft.com/office/powerpoint/2010/main" val="572539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r>
              <a:rPr lang="el-GR" dirty="0"/>
              <a:t>.1</a:t>
            </a:r>
          </a:p>
        </p:txBody>
      </p:sp>
      <p:sp>
        <p:nvSpPr>
          <p:cNvPr id="3" name="Θέση περιεχομένου 2"/>
          <p:cNvSpPr>
            <a:spLocks noGrp="1"/>
          </p:cNvSpPr>
          <p:nvPr>
            <p:ph idx="1"/>
          </p:nvPr>
        </p:nvSpPr>
        <p:spPr>
          <a:xfrm>
            <a:off x="1097280" y="1737359"/>
            <a:ext cx="10996954" cy="4594429"/>
          </a:xfrm>
        </p:spPr>
        <p:txBody>
          <a:bodyPr numCol="2">
            <a:normAutofit/>
          </a:bodyPr>
          <a:lstStyle/>
          <a:p>
            <a:pPr marL="0" indent="0">
              <a:buNone/>
            </a:pPr>
            <a:r>
              <a:rPr lang="en-US" dirty="0" smtClean="0">
                <a:solidFill>
                  <a:srgbClr val="8000FF"/>
                </a:solidFill>
                <a:latin typeface="Courier New" panose="02070309020205020404" pitchFamily="49" charset="0"/>
              </a:rPr>
              <a:t>void</a:t>
            </a:r>
            <a:r>
              <a:rPr lang="en-US" dirty="0" smtClean="0">
                <a:solidFill>
                  <a:srgbClr val="000000"/>
                </a:solidFill>
                <a:latin typeface="Courier New" panose="02070309020205020404" pitchFamily="49" charset="0"/>
              </a:rPr>
              <a:t> setup</a:t>
            </a:r>
            <a:r>
              <a:rPr lang="en-US" b="1" dirty="0" smtClean="0">
                <a:solidFill>
                  <a:srgbClr val="000080"/>
                </a:solidFill>
                <a:latin typeface="Courier New" panose="02070309020205020404" pitchFamily="49" charset="0"/>
              </a:rPr>
              <a:t>(){</a:t>
            </a:r>
            <a:r>
              <a:rPr lang="en-US" dirty="0" smtClean="0">
                <a:solidFill>
                  <a:srgbClr val="008000"/>
                </a:solidFill>
                <a:latin typeface="Courier New" panose="02070309020205020404" pitchFamily="49" charset="0"/>
              </a:rPr>
              <a:t>//initialize LCD and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set</a:t>
            </a:r>
            <a:r>
              <a:rPr lang="el-GR" dirty="0" smtClean="0">
                <a:solidFill>
                  <a:srgbClr val="008000"/>
                </a:solidFill>
                <a:latin typeface="Courier New" panose="02070309020205020404" pitchFamily="49" charset="0"/>
              </a:rPr>
              <a:t> </a:t>
            </a:r>
            <a:r>
              <a:rPr lang="en-US" dirty="0" smtClean="0">
                <a:solidFill>
                  <a:srgbClr val="008000"/>
                </a:solidFill>
                <a:latin typeface="Courier New" panose="02070309020205020404" pitchFamily="49" charset="0"/>
              </a:rPr>
              <a:t>up the number of columns and </a:t>
            </a:r>
            <a:r>
              <a:rPr lang="el-GR" dirty="0" smtClean="0">
                <a:solidFill>
                  <a:srgbClr val="008000"/>
                </a:solidFill>
                <a:latin typeface="Courier New" panose="02070309020205020404" pitchFamily="49" charset="0"/>
              </a:rPr>
              <a:t>//</a:t>
            </a:r>
            <a:r>
              <a:rPr lang="en-US" dirty="0" smtClean="0">
                <a:solidFill>
                  <a:srgbClr val="008000"/>
                </a:solidFill>
                <a:latin typeface="Courier New" panose="02070309020205020404" pitchFamily="49" charset="0"/>
              </a:rPr>
              <a:t>rows: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begin</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16</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smtClean="0">
                <a:solidFill>
                  <a:srgbClr val="FF8000"/>
                </a:solidFill>
                <a:latin typeface="Courier New" panose="02070309020205020404" pitchFamily="49" charset="0"/>
              </a:rPr>
              <a:t>2</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createChar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Heart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createChar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Bell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createChar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Alien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createChar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Check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createChar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Speaker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createChar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Sound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createChar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Skull</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createChar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7</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Lock</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Clears the LCD screen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clear</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8000"/>
                </a:solidFill>
                <a:latin typeface="Courier New" panose="02070309020205020404" pitchFamily="49" charset="0"/>
              </a:rPr>
              <a:t>// </a:t>
            </a:r>
            <a:r>
              <a:rPr lang="en-US" dirty="0">
                <a:solidFill>
                  <a:srgbClr val="008000"/>
                </a:solidFill>
                <a:latin typeface="Courier New" panose="02070309020205020404" pitchFamily="49" charset="0"/>
              </a:rPr>
              <a:t>Print a message to the </a:t>
            </a:r>
            <a:r>
              <a:rPr lang="en-US" dirty="0" err="1">
                <a:solidFill>
                  <a:srgbClr val="008000"/>
                </a:solidFill>
                <a:latin typeface="Courier New" panose="02070309020205020404" pitchFamily="49" charset="0"/>
              </a:rPr>
              <a:t>lcd</a:t>
            </a:r>
            <a:r>
              <a:rPr lang="en-US" dirty="0">
                <a:solidFill>
                  <a:srgbClr val="008000"/>
                </a:solidFill>
                <a:latin typeface="Courier New" panose="02070309020205020404" pitchFamily="49" charset="0"/>
              </a:rPr>
              <a:t>. </a:t>
            </a:r>
            <a:endParaRPr lang="el-GR" dirty="0" smtClean="0">
              <a:solidFill>
                <a:srgbClr val="008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"Custom Character</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p:txBody>
      </p:sp>
    </p:spTree>
    <p:extLst>
      <p:ext uri="{BB962C8B-B14F-4D97-AF65-F5344CB8AC3E}">
        <p14:creationId xmlns:p14="http://schemas.microsoft.com/office/powerpoint/2010/main" val="38785480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r>
              <a:rPr lang="el-GR" dirty="0"/>
              <a:t>.1</a:t>
            </a:r>
          </a:p>
        </p:txBody>
      </p:sp>
      <p:sp>
        <p:nvSpPr>
          <p:cNvPr id="3" name="Θέση περιεχομένου 2"/>
          <p:cNvSpPr>
            <a:spLocks noGrp="1"/>
          </p:cNvSpPr>
          <p:nvPr>
            <p:ph idx="1"/>
          </p:nvPr>
        </p:nvSpPr>
        <p:spPr>
          <a:xfrm>
            <a:off x="1097279" y="1845734"/>
            <a:ext cx="10401731" cy="4023360"/>
          </a:xfrm>
        </p:spPr>
        <p:txBody>
          <a:bodyPr numCol="2">
            <a:normAutofit fontScale="92500" lnSpcReduction="20000"/>
          </a:bodyPr>
          <a:lstStyle/>
          <a:p>
            <a:pPr marL="0" indent="0">
              <a:buNone/>
            </a:pPr>
            <a:r>
              <a:rPr lang="en-US" dirty="0">
                <a:solidFill>
                  <a:srgbClr val="008000"/>
                </a:solidFill>
                <a:latin typeface="Courier New" panose="02070309020205020404" pitchFamily="49" charset="0"/>
              </a:rPr>
              <a:t>// Print All the custom characters </a:t>
            </a:r>
            <a:endParaRPr lang="el-GR" dirty="0">
              <a:solidFill>
                <a:srgbClr val="008000"/>
              </a:solidFill>
              <a:latin typeface="Courier New" panose="02070309020205020404" pitchFamily="49" charset="0"/>
            </a:endParaRPr>
          </a:p>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a:solidFill>
                <a:srgbClr val="000000"/>
              </a:solidFill>
              <a:latin typeface="Courier New" panose="02070309020205020404" pitchFamily="49" charset="0"/>
            </a:endParaRPr>
          </a:p>
          <a:p>
            <a:pPr marL="0" indent="0">
              <a:buNone/>
            </a:pP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7</a:t>
            </a:r>
            <a:r>
              <a:rPr lang="en-US" b="1" dirty="0" smtClean="0">
                <a:solidFill>
                  <a:srgbClr val="000080"/>
                </a:solidFill>
                <a:latin typeface="Courier New" panose="02070309020205020404" pitchFamily="49" charset="0"/>
              </a:rPr>
              <a:t>));}</a:t>
            </a:r>
            <a:endParaRPr lang="en-US" dirty="0"/>
          </a:p>
          <a:p>
            <a:endParaRPr lang="el-GR" dirty="0"/>
          </a:p>
          <a:p>
            <a:endParaRPr lang="el-GR" dirty="0"/>
          </a:p>
        </p:txBody>
      </p:sp>
    </p:spTree>
    <p:extLst>
      <p:ext uri="{BB962C8B-B14F-4D97-AF65-F5344CB8AC3E}">
        <p14:creationId xmlns:p14="http://schemas.microsoft.com/office/powerpoint/2010/main" val="37811851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327804" y="286603"/>
            <a:ext cx="10827876" cy="1450757"/>
          </a:xfrm>
        </p:spPr>
        <p:txBody>
          <a:bodyPr/>
          <a:lstStyle/>
          <a:p>
            <a:r>
              <a:rPr lang="en-US" dirty="0"/>
              <a:t>Project </a:t>
            </a:r>
            <a:r>
              <a:rPr lang="en-US" dirty="0" smtClean="0"/>
              <a:t>6</a:t>
            </a:r>
            <a:r>
              <a:rPr lang="el-GR" dirty="0" smtClean="0"/>
              <a:t>.2</a:t>
            </a:r>
            <a:endParaRPr lang="el-GR" dirty="0"/>
          </a:p>
        </p:txBody>
      </p:sp>
      <p:sp>
        <p:nvSpPr>
          <p:cNvPr id="3" name="Θέση περιεχομένου 2"/>
          <p:cNvSpPr>
            <a:spLocks noGrp="1"/>
          </p:cNvSpPr>
          <p:nvPr>
            <p:ph idx="1"/>
          </p:nvPr>
        </p:nvSpPr>
        <p:spPr>
          <a:xfrm>
            <a:off x="327804" y="1737361"/>
            <a:ext cx="11757804" cy="4646186"/>
          </a:xfrm>
        </p:spPr>
        <p:txBody>
          <a:bodyPr numCol="2"/>
          <a:lstStyle/>
          <a:p>
            <a:pPr marL="0" indent="0">
              <a:buNone/>
            </a:pPr>
            <a:r>
              <a:rPr lang="en-US" dirty="0">
                <a:solidFill>
                  <a:srgbClr val="804000"/>
                </a:solidFill>
                <a:latin typeface="Courier New" panose="02070309020205020404" pitchFamily="49" charset="0"/>
              </a:rPr>
              <a:t>#include &lt;</a:t>
            </a:r>
            <a:r>
              <a:rPr lang="en-US" dirty="0" err="1">
                <a:solidFill>
                  <a:srgbClr val="804000"/>
                </a:solidFill>
                <a:latin typeface="Courier New" panose="02070309020205020404" pitchFamily="49" charset="0"/>
              </a:rPr>
              <a:t>LiquidCrystal.h</a:t>
            </a:r>
            <a:r>
              <a:rPr lang="en-US" dirty="0">
                <a:solidFill>
                  <a:srgbClr val="804000"/>
                </a:solidFill>
                <a:latin typeface="Courier New" panose="02070309020205020404" pitchFamily="49" charset="0"/>
              </a:rPr>
              <a:t>&gt; </a:t>
            </a:r>
            <a:r>
              <a:rPr lang="en-US" dirty="0" err="1">
                <a:solidFill>
                  <a:srgbClr val="000000"/>
                </a:solidFill>
                <a:latin typeface="Courier New" panose="02070309020205020404" pitchFamily="49" charset="0"/>
              </a:rPr>
              <a:t>LiquidCrystal</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byte smiley</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B10001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B10001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sad</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0b01010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0b10001</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robot</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0b01010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person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0b10100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0b01110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0b00101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0b00100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0b01010</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square1</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0b00000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smtClean="0">
                <a:solidFill>
                  <a:srgbClr val="000000"/>
                </a:solidFill>
                <a:latin typeface="Courier New" panose="02070309020205020404" pitchFamily="49" charset="0"/>
              </a:rPr>
              <a:t>byte </a:t>
            </a:r>
            <a:r>
              <a:rPr lang="en-US" dirty="0">
                <a:solidFill>
                  <a:srgbClr val="000000"/>
                </a:solidFill>
                <a:latin typeface="Courier New" panose="02070309020205020404" pitchFamily="49" charset="0"/>
              </a:rPr>
              <a:t>square2</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0b11111</a:t>
            </a:r>
            <a:r>
              <a:rPr lang="en-US" dirty="0">
                <a:solidFill>
                  <a:srgbClr val="000000"/>
                </a:solidFill>
                <a:latin typeface="Courier New" panose="02070309020205020404" pitchFamily="49" charset="0"/>
              </a:rPr>
              <a:t> </a:t>
            </a:r>
            <a:r>
              <a:rPr lang="en-US" b="1" dirty="0">
                <a:solidFill>
                  <a:srgbClr val="000080"/>
                </a:solidFill>
                <a:latin typeface="Courier New" panose="02070309020205020404" pitchFamily="49" charset="0"/>
              </a:rPr>
              <a:t>};</a:t>
            </a:r>
            <a:endParaRPr lang="en-US" dirty="0"/>
          </a:p>
          <a:p>
            <a:endParaRPr lang="el-GR" dirty="0"/>
          </a:p>
        </p:txBody>
      </p:sp>
    </p:spTree>
    <p:extLst>
      <p:ext uri="{BB962C8B-B14F-4D97-AF65-F5344CB8AC3E}">
        <p14:creationId xmlns:p14="http://schemas.microsoft.com/office/powerpoint/2010/main" val="3120890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a:xfrm>
            <a:off x="1097279" y="286603"/>
            <a:ext cx="10058401" cy="1450757"/>
          </a:xfrm>
        </p:spPr>
        <p:txBody>
          <a:bodyPr/>
          <a:lstStyle/>
          <a:p>
            <a:r>
              <a:rPr lang="en-US" dirty="0"/>
              <a:t>Project 6</a:t>
            </a:r>
            <a:r>
              <a:rPr lang="el-GR" dirty="0"/>
              <a:t>.2</a:t>
            </a:r>
          </a:p>
        </p:txBody>
      </p:sp>
      <p:sp>
        <p:nvSpPr>
          <p:cNvPr id="3" name="Θέση περιεχομένου 2"/>
          <p:cNvSpPr>
            <a:spLocks noGrp="1"/>
          </p:cNvSpPr>
          <p:nvPr>
            <p:ph idx="1"/>
          </p:nvPr>
        </p:nvSpPr>
        <p:spPr>
          <a:xfrm>
            <a:off x="1097279" y="1845734"/>
            <a:ext cx="10936569" cy="4425670"/>
          </a:xfrm>
        </p:spPr>
        <p:txBody>
          <a:bodyPr numCol="2"/>
          <a:lstStyle/>
          <a:p>
            <a:pPr marL="0" indent="0">
              <a:buNone/>
            </a:pP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setup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createChar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smiley</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createChar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sad</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createChar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robot</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createChar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person</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createChar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square1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createChar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square2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begin</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print</a:t>
            </a:r>
            <a:r>
              <a:rPr lang="en-US" b="1" dirty="0">
                <a:solidFill>
                  <a:srgbClr val="000080"/>
                </a:solidFill>
                <a:latin typeface="Courier New" panose="02070309020205020404" pitchFamily="49" charset="0"/>
              </a:rPr>
              <a:t>(</a:t>
            </a:r>
            <a:r>
              <a:rPr lang="en-US" dirty="0">
                <a:solidFill>
                  <a:srgbClr val="808080"/>
                </a:solidFill>
                <a:latin typeface="Courier New" panose="02070309020205020404" pitchFamily="49" charset="0"/>
              </a:rPr>
              <a:t>"Custom Character</a:t>
            </a:r>
            <a:r>
              <a:rPr lang="en-US" dirty="0" smtClean="0">
                <a:solidFill>
                  <a:srgbClr val="808080"/>
                </a:solidFill>
                <a:latin typeface="Courier New" panose="02070309020205020404" pitchFamily="49" charset="0"/>
              </a:rPr>
              <a:t>"</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r>
              <a:rPr lang="en-US" dirty="0">
                <a:solidFill>
                  <a:srgbClr val="8000FF"/>
                </a:solidFill>
                <a:latin typeface="Courier New" panose="02070309020205020404" pitchFamily="49" charset="0"/>
              </a:rPr>
              <a:t>void</a:t>
            </a:r>
            <a:r>
              <a:rPr lang="en-US" dirty="0">
                <a:solidFill>
                  <a:srgbClr val="000000"/>
                </a:solidFill>
                <a:latin typeface="Courier New" panose="02070309020205020404" pitchFamily="49" charset="0"/>
              </a:rPr>
              <a:t> loop</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l-GR" dirty="0" smtClean="0">
              <a:solidFill>
                <a:srgbClr val="000000"/>
              </a:solidFill>
              <a:latin typeface="Courier New" panose="02070309020205020404" pitchFamily="49" charset="0"/>
            </a:endParaRPr>
          </a:p>
          <a:p>
            <a:pPr marL="0" indent="0">
              <a:buNone/>
            </a:pPr>
            <a:r>
              <a:rPr lang="en-US" dirty="0" err="1" smtClean="0">
                <a:solidFill>
                  <a:srgbClr val="000000"/>
                </a:solidFill>
                <a:latin typeface="Courier New" panose="02070309020205020404" pitchFamily="49" charset="0"/>
              </a:rPr>
              <a:t>lcd</a:t>
            </a:r>
            <a:r>
              <a:rPr lang="en-US" b="1" dirty="0" err="1" smtClean="0">
                <a:solidFill>
                  <a:srgbClr val="000080"/>
                </a:solidFill>
                <a:latin typeface="Courier New" panose="02070309020205020404" pitchFamily="49" charset="0"/>
              </a:rPr>
              <a:t>.</a:t>
            </a:r>
            <a:r>
              <a:rPr lang="en-US" dirty="0" err="1" smtClean="0">
                <a:solidFill>
                  <a:srgbClr val="000000"/>
                </a:solidFill>
                <a:latin typeface="Courier New" panose="02070309020205020404" pitchFamily="49" charset="0"/>
              </a:rPr>
              <a:t>setCursor</a:t>
            </a:r>
            <a:r>
              <a:rPr lang="en-US" b="1" dirty="0" smtClean="0">
                <a:solidFill>
                  <a:srgbClr val="000080"/>
                </a:solidFill>
                <a:latin typeface="Courier New" panose="02070309020205020404" pitchFamily="49" charset="0"/>
              </a:rPr>
              <a:t>(</a:t>
            </a:r>
            <a:r>
              <a:rPr lang="en-US" dirty="0" smtClean="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2</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6</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3</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8</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4</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setCursor</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10</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a:solidFill>
                  <a:srgbClr val="FF8000"/>
                </a:solidFill>
                <a:latin typeface="Courier New" panose="02070309020205020404" pitchFamily="49" charset="0"/>
              </a:rPr>
              <a:t>1</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lcd</a:t>
            </a:r>
            <a:r>
              <a:rPr lang="en-US" b="1" dirty="0" err="1">
                <a:solidFill>
                  <a:srgbClr val="000080"/>
                </a:solidFill>
                <a:latin typeface="Courier New" panose="02070309020205020404" pitchFamily="49" charset="0"/>
              </a:rPr>
              <a:t>.</a:t>
            </a:r>
            <a:r>
              <a:rPr lang="en-US" dirty="0" err="1">
                <a:solidFill>
                  <a:srgbClr val="000000"/>
                </a:solidFill>
                <a:latin typeface="Courier New" panose="02070309020205020404" pitchFamily="49" charset="0"/>
              </a:rPr>
              <a:t>write</a:t>
            </a:r>
            <a:r>
              <a:rPr lang="en-US" b="1" dirty="0">
                <a:solidFill>
                  <a:srgbClr val="000080"/>
                </a:solidFill>
                <a:latin typeface="Courier New" panose="02070309020205020404" pitchFamily="49" charset="0"/>
              </a:rPr>
              <a:t>(</a:t>
            </a:r>
            <a:r>
              <a:rPr lang="en-US" dirty="0">
                <a:solidFill>
                  <a:srgbClr val="000000"/>
                </a:solidFill>
                <a:latin typeface="Courier New" panose="02070309020205020404" pitchFamily="49" charset="0"/>
              </a:rPr>
              <a:t>byte</a:t>
            </a:r>
            <a:r>
              <a:rPr lang="en-US" b="1" dirty="0">
                <a:solidFill>
                  <a:srgbClr val="000080"/>
                </a:solidFill>
                <a:latin typeface="Courier New" panose="02070309020205020404" pitchFamily="49" charset="0"/>
              </a:rPr>
              <a:t>(</a:t>
            </a:r>
            <a:r>
              <a:rPr lang="en-US" dirty="0">
                <a:solidFill>
                  <a:srgbClr val="FF8000"/>
                </a:solidFill>
                <a:latin typeface="Courier New" panose="02070309020205020404" pitchFamily="49" charset="0"/>
              </a:rPr>
              <a:t>5</a:t>
            </a:r>
            <a:r>
              <a:rPr lang="en-US" b="1" dirty="0" smtClean="0">
                <a:solidFill>
                  <a:srgbClr val="000080"/>
                </a:solidFill>
                <a:latin typeface="Courier New" panose="02070309020205020404" pitchFamily="49" charset="0"/>
              </a:rPr>
              <a:t>));}</a:t>
            </a:r>
            <a:r>
              <a:rPr lang="en-US" dirty="0" smtClean="0">
                <a:solidFill>
                  <a:srgbClr val="000000"/>
                </a:solidFill>
                <a:latin typeface="Courier New" panose="02070309020205020404" pitchFamily="49" charset="0"/>
              </a:rPr>
              <a:t> </a:t>
            </a:r>
            <a:endParaRPr lang="en-US" dirty="0"/>
          </a:p>
          <a:p>
            <a:endParaRPr lang="el-GR" dirty="0"/>
          </a:p>
        </p:txBody>
      </p:sp>
    </p:spTree>
    <p:extLst>
      <p:ext uri="{BB962C8B-B14F-4D97-AF65-F5344CB8AC3E}">
        <p14:creationId xmlns:p14="http://schemas.microsoft.com/office/powerpoint/2010/main" val="5409554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r>
              <a:rPr lang="el-GR" dirty="0" smtClean="0"/>
              <a:t>.1</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1787072" y="1967033"/>
            <a:ext cx="8678815"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39808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r>
              <a:rPr lang="el-GR" dirty="0"/>
              <a:t>.2</a:t>
            </a:r>
          </a:p>
        </p:txBody>
      </p:sp>
      <p:pic>
        <p:nvPicPr>
          <p:cNvPr id="4" name="Θέση περιεχομένου 3"/>
          <p:cNvPicPr>
            <a:picLocks noGrp="1" noChangeAspect="1"/>
          </p:cNvPicPr>
          <p:nvPr>
            <p:ph idx="1"/>
          </p:nvPr>
        </p:nvPicPr>
        <p:blipFill>
          <a:blip r:embed="rId2"/>
          <a:stretch>
            <a:fillRect/>
          </a:stretch>
        </p:blipFill>
        <p:spPr>
          <a:xfrm>
            <a:off x="1865314" y="1975659"/>
            <a:ext cx="8522331" cy="4022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86390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n-US" dirty="0"/>
              <a:t>Project 6</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2648309" y="3139027"/>
            <a:ext cx="6945989" cy="3035717"/>
          </a:xfrm>
          <a:prstGeom prst="rect">
            <a:avLst/>
          </a:prstGeom>
        </p:spPr>
      </p:pic>
      <p:sp>
        <p:nvSpPr>
          <p:cNvPr id="5" name="TextBox 4"/>
          <p:cNvSpPr txBox="1"/>
          <p:nvPr/>
        </p:nvSpPr>
        <p:spPr>
          <a:xfrm>
            <a:off x="1097280" y="1754032"/>
            <a:ext cx="11007305" cy="1384995"/>
          </a:xfrm>
          <a:prstGeom prst="rect">
            <a:avLst/>
          </a:prstGeom>
          <a:noFill/>
        </p:spPr>
        <p:txBody>
          <a:bodyPr wrap="square" rtlCol="0">
            <a:spAutoFit/>
          </a:bodyPr>
          <a:lstStyle/>
          <a:p>
            <a:r>
              <a:rPr lang="en-US" sz="2800" dirty="0">
                <a:hlinkClick r:id="rId3"/>
              </a:rPr>
              <a:t>https://lastminuteengineers.com/arduino-1602-character-lcd-tutorial</a:t>
            </a:r>
            <a:r>
              <a:rPr lang="en-US" sz="2800" dirty="0" smtClean="0">
                <a:hlinkClick r:id="rId3"/>
              </a:rPr>
              <a:t>/</a:t>
            </a:r>
            <a:endParaRPr lang="en-US" sz="2800" dirty="0" smtClean="0"/>
          </a:p>
          <a:p>
            <a:r>
              <a:rPr lang="el-GR" sz="2800" dirty="0" smtClean="0"/>
              <a:t>Σε αυτήν την ιστοσελίδα μπορούμε να βρούμε τον πίνακα που αντιστοιχεί στο χαρακτήρα που θέλουμε να τυπώσουμε.</a:t>
            </a:r>
            <a:endParaRPr lang="el-GR" sz="2800" dirty="0"/>
          </a:p>
        </p:txBody>
      </p:sp>
    </p:spTree>
    <p:extLst>
      <p:ext uri="{BB962C8B-B14F-4D97-AF65-F5344CB8AC3E}">
        <p14:creationId xmlns:p14="http://schemas.microsoft.com/office/powerpoint/2010/main" val="4703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311215" y="148895"/>
            <a:ext cx="9435411" cy="6019687"/>
          </a:xfrm>
          <a:prstGeom prst="rect">
            <a:avLst/>
          </a:prstGeom>
        </p:spPr>
      </p:pic>
    </p:spTree>
    <p:extLst>
      <p:ext uri="{BB962C8B-B14F-4D97-AF65-F5344CB8AC3E}">
        <p14:creationId xmlns:p14="http://schemas.microsoft.com/office/powerpoint/2010/main" val="154292948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pPr algn="ctr"/>
            <a:r>
              <a:rPr lang="en-US" sz="8000" b="1" dirty="0">
                <a:solidFill>
                  <a:prstClr val="black">
                    <a:lumMod val="75000"/>
                    <a:lumOff val="25000"/>
                  </a:prstClr>
                </a:solidFill>
              </a:rPr>
              <a:t>THE END!</a:t>
            </a:r>
            <a:endParaRPr lang="el-GR" dirty="0"/>
          </a:p>
        </p:txBody>
      </p:sp>
      <p:pic>
        <p:nvPicPr>
          <p:cNvPr id="4" name="Θέση περιεχομένου 3"/>
          <p:cNvPicPr>
            <a:picLocks noGrp="1" noChangeAspect="1"/>
          </p:cNvPicPr>
          <p:nvPr>
            <p:ph idx="1"/>
          </p:nvPr>
        </p:nvPicPr>
        <p:blipFill>
          <a:blip r:embed="rId2"/>
          <a:stretch>
            <a:fillRect/>
          </a:stretch>
        </p:blipFill>
        <p:spPr>
          <a:xfrm>
            <a:off x="3276410" y="2085486"/>
            <a:ext cx="5700139" cy="3842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37867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777041" y="250885"/>
            <a:ext cx="8825542" cy="5910684"/>
          </a:xfrm>
          <a:prstGeom prst="rect">
            <a:avLst/>
          </a:prstGeom>
        </p:spPr>
      </p:pic>
    </p:spTree>
    <p:extLst>
      <p:ext uri="{BB962C8B-B14F-4D97-AF65-F5344CB8AC3E}">
        <p14:creationId xmlns:p14="http://schemas.microsoft.com/office/powerpoint/2010/main" val="6840469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rotWithShape="1">
          <a:blip r:embed="rId2"/>
          <a:srcRect l="3564" r="2129"/>
          <a:stretch/>
        </p:blipFill>
        <p:spPr>
          <a:xfrm>
            <a:off x="265767" y="1275361"/>
            <a:ext cx="6509012" cy="4258663"/>
          </a:xfrm>
          <a:prstGeom prst="rect">
            <a:avLst/>
          </a:prstGeom>
        </p:spPr>
      </p:pic>
      <p:pic>
        <p:nvPicPr>
          <p:cNvPr id="3" name="Εικόνα 2"/>
          <p:cNvPicPr>
            <a:picLocks noChangeAspect="1"/>
          </p:cNvPicPr>
          <p:nvPr/>
        </p:nvPicPr>
        <p:blipFill>
          <a:blip r:embed="rId3"/>
          <a:stretch>
            <a:fillRect/>
          </a:stretch>
        </p:blipFill>
        <p:spPr>
          <a:xfrm>
            <a:off x="6774779" y="805042"/>
            <a:ext cx="5293215" cy="5199303"/>
          </a:xfrm>
          <a:prstGeom prst="rect">
            <a:avLst/>
          </a:prstGeom>
        </p:spPr>
      </p:pic>
    </p:spTree>
    <p:extLst>
      <p:ext uri="{BB962C8B-B14F-4D97-AF65-F5344CB8AC3E}">
        <p14:creationId xmlns:p14="http://schemas.microsoft.com/office/powerpoint/2010/main" val="248820769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2_Ανασκόπηση">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829</TotalTime>
  <Words>2928</Words>
  <Application>Microsoft Office PowerPoint</Application>
  <PresentationFormat>Ευρεία οθόνη</PresentationFormat>
  <Paragraphs>391</Paragraphs>
  <Slides>70</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2</vt:i4>
      </vt:variant>
      <vt:variant>
        <vt:lpstr>Τίτλοι διαφανειών</vt:lpstr>
      </vt:variant>
      <vt:variant>
        <vt:i4>70</vt:i4>
      </vt:variant>
    </vt:vector>
  </HeadingPairs>
  <TitlesOfParts>
    <vt:vector size="76" baseType="lpstr">
      <vt:lpstr>Calibri</vt:lpstr>
      <vt:lpstr>Calibri Light</vt:lpstr>
      <vt:lpstr>Courier New</vt:lpstr>
      <vt:lpstr>Wingdings</vt:lpstr>
      <vt:lpstr>1_Ανασκόπηση</vt:lpstr>
      <vt:lpstr>2_Ανασκόπηση</vt:lpstr>
      <vt:lpstr>ARDUINO MICROCONTROLLER</vt:lpstr>
      <vt:lpstr>Περιεχόμενα</vt:lpstr>
      <vt:lpstr>LCD Display(Liquid Crystal Display )</vt:lpstr>
      <vt:lpstr>LCD Display</vt:lpstr>
      <vt:lpstr>LCD Display</vt:lpstr>
      <vt:lpstr>LCD Display</vt:lpstr>
      <vt:lpstr>Παρουσίαση του PowerPoint</vt:lpstr>
      <vt:lpstr>Παρουσίαση του PowerPoint</vt:lpstr>
      <vt:lpstr>Παρουσίαση του PowerPoint</vt:lpstr>
      <vt:lpstr>Παρουσίαση του PowerPoint</vt:lpstr>
      <vt:lpstr>LCD Display</vt:lpstr>
      <vt:lpstr>LCD Display</vt:lpstr>
      <vt:lpstr>LCD Display</vt:lpstr>
      <vt:lpstr>LCD Display</vt:lpstr>
      <vt:lpstr>Παρουσίαση του PowerPoint</vt:lpstr>
      <vt:lpstr>LCD Display</vt:lpstr>
      <vt:lpstr>LCD Display</vt:lpstr>
      <vt:lpstr>LCD Display</vt:lpstr>
      <vt:lpstr>Παρουσίαση του PowerPoint</vt:lpstr>
      <vt:lpstr>LCD Display</vt:lpstr>
      <vt:lpstr>LCD Display</vt:lpstr>
      <vt:lpstr>Βασικές εντολές</vt:lpstr>
      <vt:lpstr>Βασικές εντολές</vt:lpstr>
      <vt:lpstr>Βασικές εντολές</vt:lpstr>
      <vt:lpstr>Βασικές εντολές</vt:lpstr>
      <vt:lpstr>Βασικές εντολές</vt:lpstr>
      <vt:lpstr>Βασικές εντολές</vt:lpstr>
      <vt:lpstr>Βασικές εντολές</vt:lpstr>
      <vt:lpstr>Βασικές εντολές</vt:lpstr>
      <vt:lpstr>Παρουσίαση του PowerPoint</vt:lpstr>
      <vt:lpstr>Project 1</vt:lpstr>
      <vt:lpstr>Project 1</vt:lpstr>
      <vt:lpstr>Project 1</vt:lpstr>
      <vt:lpstr>Project 1</vt:lpstr>
      <vt:lpstr>Project 1</vt:lpstr>
      <vt:lpstr>Project 2</vt:lpstr>
      <vt:lpstr>Παρουσίαση του PowerPoint</vt:lpstr>
      <vt:lpstr>Παρουσίαση του PowerPoint</vt:lpstr>
      <vt:lpstr>Project 2</vt:lpstr>
      <vt:lpstr>Project 2</vt:lpstr>
      <vt:lpstr>Project 3</vt:lpstr>
      <vt:lpstr>Project 3</vt:lpstr>
      <vt:lpstr>Project 3</vt:lpstr>
      <vt:lpstr>Project 3</vt:lpstr>
      <vt:lpstr>Project 4 ΠΙΟ ΠΡΟΧΩΡΗΜΕΝΟ</vt:lpstr>
      <vt:lpstr>Project 4</vt:lpstr>
      <vt:lpstr>Project 4</vt:lpstr>
      <vt:lpstr>Project 4</vt:lpstr>
      <vt:lpstr>Project 4</vt:lpstr>
      <vt:lpstr>Project 4</vt:lpstr>
      <vt:lpstr>Project 4</vt:lpstr>
      <vt:lpstr>Project 5 ΠΙΟ ΠΡΟΧΩΡΗΜΕΝΟ</vt:lpstr>
      <vt:lpstr>Project 5</vt:lpstr>
      <vt:lpstr>Project 5</vt:lpstr>
      <vt:lpstr>Project 5</vt:lpstr>
      <vt:lpstr>Project 5</vt:lpstr>
      <vt:lpstr>Project 5</vt:lpstr>
      <vt:lpstr>Project 5</vt:lpstr>
      <vt:lpstr>Project 6</vt:lpstr>
      <vt:lpstr>Project 6</vt:lpstr>
      <vt:lpstr>Project 6.1</vt:lpstr>
      <vt:lpstr>Project 6.1</vt:lpstr>
      <vt:lpstr>Project 6.1</vt:lpstr>
      <vt:lpstr>Project 6.1</vt:lpstr>
      <vt:lpstr>Project 6.2</vt:lpstr>
      <vt:lpstr>Project 6.2</vt:lpstr>
      <vt:lpstr>Project 6.1</vt:lpstr>
      <vt:lpstr>Project 6.2</vt:lpstr>
      <vt:lpstr>Project 6</vt:lpstr>
      <vt:lpstr>THE END!</vt:lpstr>
    </vt:vector>
  </TitlesOfParts>
  <Company>OTE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panagiota moraiti</dc:creator>
  <cp:lastModifiedBy>panagiota moraiti</cp:lastModifiedBy>
  <cp:revision>88</cp:revision>
  <dcterms:created xsi:type="dcterms:W3CDTF">2021-03-20T14:02:29Z</dcterms:created>
  <dcterms:modified xsi:type="dcterms:W3CDTF">2021-08-30T12:46:42Z</dcterms:modified>
</cp:coreProperties>
</file>